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575" r:id="rId3"/>
    <p:sldId id="565" r:id="rId4"/>
    <p:sldId id="557" r:id="rId5"/>
    <p:sldId id="558" r:id="rId6"/>
    <p:sldId id="559" r:id="rId7"/>
    <p:sldId id="560" r:id="rId8"/>
    <p:sldId id="561" r:id="rId9"/>
    <p:sldId id="562" r:id="rId10"/>
    <p:sldId id="564" r:id="rId11"/>
    <p:sldId id="563" r:id="rId12"/>
    <p:sldId id="566" r:id="rId13"/>
    <p:sldId id="567" r:id="rId14"/>
    <p:sldId id="568" r:id="rId15"/>
    <p:sldId id="569" r:id="rId16"/>
    <p:sldId id="570" r:id="rId17"/>
    <p:sldId id="571" r:id="rId18"/>
    <p:sldId id="573" r:id="rId19"/>
    <p:sldId id="546" r:id="rId20"/>
    <p:sldId id="574" r:id="rId21"/>
    <p:sldId id="547" r:id="rId22"/>
    <p:sldId id="548" r:id="rId23"/>
    <p:sldId id="549" r:id="rId24"/>
    <p:sldId id="550" r:id="rId25"/>
    <p:sldId id="551" r:id="rId26"/>
    <p:sldId id="552" r:id="rId27"/>
    <p:sldId id="553" r:id="rId28"/>
    <p:sldId id="554" r:id="rId29"/>
    <p:sldId id="555" r:id="rId30"/>
    <p:sldId id="556" r:id="rId31"/>
    <p:sldId id="545" r:id="rId32"/>
    <p:sldId id="390" r:id="rId33"/>
    <p:sldId id="526" r:id="rId34"/>
    <p:sldId id="528" r:id="rId35"/>
    <p:sldId id="527" r:id="rId36"/>
    <p:sldId id="531" r:id="rId37"/>
    <p:sldId id="532" r:id="rId38"/>
    <p:sldId id="534" r:id="rId39"/>
    <p:sldId id="535" r:id="rId40"/>
    <p:sldId id="536" r:id="rId41"/>
    <p:sldId id="537" r:id="rId42"/>
    <p:sldId id="538" r:id="rId43"/>
    <p:sldId id="539" r:id="rId44"/>
    <p:sldId id="540" r:id="rId45"/>
    <p:sldId id="541" r:id="rId46"/>
    <p:sldId id="542" r:id="rId47"/>
    <p:sldId id="543" r:id="rId48"/>
    <p:sldId id="544" r:id="rId4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681"/>
  </p:normalViewPr>
  <p:slideViewPr>
    <p:cSldViewPr snapToGrid="0">
      <p:cViewPr varScale="1">
        <p:scale>
          <a:sx n="106" d="100"/>
          <a:sy n="106" d="100"/>
        </p:scale>
        <p:origin x="1116" y="96"/>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52A02-6FCF-454F-A106-AF130BBAEC68}" type="datetimeFigureOut">
              <a:rPr lang="ko-KR" altLang="en-US" smtClean="0"/>
              <a:t>2025-05-02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859D2-DFB6-4E06-BBF7-71302C3E9DF6}" type="slidenum">
              <a:rPr lang="ko-KR" altLang="en-US" smtClean="0"/>
              <a:t>‹#›</a:t>
            </a:fld>
            <a:endParaRPr lang="ko-KR" altLang="en-US"/>
          </a:p>
        </p:txBody>
      </p:sp>
    </p:spTree>
    <p:extLst>
      <p:ext uri="{BB962C8B-B14F-4D97-AF65-F5344CB8AC3E}">
        <p14:creationId xmlns:p14="http://schemas.microsoft.com/office/powerpoint/2010/main" val="171197241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C45B2B-5283-93FB-150D-E7BD2B02EC9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902DAE2D-01F7-5EDC-9983-929D6CB04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1F393091-271C-7E67-A725-1FF51F88D675}"/>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5" name="바닥글 개체 틀 4">
            <a:extLst>
              <a:ext uri="{FF2B5EF4-FFF2-40B4-BE49-F238E27FC236}">
                <a16:creationId xmlns:a16="http://schemas.microsoft.com/office/drawing/2014/main" id="{A6EAEA3B-70E5-F480-FE66-91C5BEA394B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708304F-DEFD-7D80-26FC-7AD31BD4A9BE}"/>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867062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0A4830-CA48-153A-08D3-5061710FDA1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DAB1461-46E5-38B4-6B9A-2809F8830D45}"/>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6A6BE56-A29B-787F-B21D-FF92D97C77EC}"/>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5" name="바닥글 개체 틀 4">
            <a:extLst>
              <a:ext uri="{FF2B5EF4-FFF2-40B4-BE49-F238E27FC236}">
                <a16:creationId xmlns:a16="http://schemas.microsoft.com/office/drawing/2014/main" id="{A6A3CA1F-805C-CDD7-9011-F0624E4B0CB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7B1A73-531A-C70E-247F-05DF9FBABEB4}"/>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446130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6919A05-D12D-C73A-401F-2196CC5DED6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6E32827-5101-1900-9559-AF0C51E0121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ACCE7BC-A0C4-B6C4-297D-E66807881B67}"/>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5" name="바닥글 개체 틀 4">
            <a:extLst>
              <a:ext uri="{FF2B5EF4-FFF2-40B4-BE49-F238E27FC236}">
                <a16:creationId xmlns:a16="http://schemas.microsoft.com/office/drawing/2014/main" id="{93D3FBED-5265-5F1F-965B-8D35E98542B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438297-AF24-64DE-5A8B-F70F6489139B}"/>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469682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제목 슬라이드">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414CD42D-F817-A2B3-481C-0EB9F808DCB5}"/>
              </a:ext>
            </a:extLst>
          </p:cNvPr>
          <p:cNvSpPr/>
          <p:nvPr userDrawn="1"/>
        </p:nvSpPr>
        <p:spPr>
          <a:xfrm>
            <a:off x="-14514" y="0"/>
            <a:ext cx="12192000" cy="725714"/>
          </a:xfrm>
          <a:prstGeom prst="rect">
            <a:avLst/>
          </a:prstGeom>
          <a:solidFill>
            <a:srgbClr val="002060">
              <a:alpha val="8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sz="3000" dirty="0">
              <a:latin typeface="Arial" panose="020B0604020202020204" pitchFamily="34" charset="0"/>
              <a:cs typeface="Arial" panose="020B0604020202020204" pitchFamily="34" charset="0"/>
            </a:endParaRPr>
          </a:p>
        </p:txBody>
      </p:sp>
      <p:pic>
        <p:nvPicPr>
          <p:cNvPr id="2" name="그림 1" descr="텍스트, 시계이(가) 표시된 사진&#10;&#10;자동 생성된 설명">
            <a:extLst>
              <a:ext uri="{FF2B5EF4-FFF2-40B4-BE49-F238E27FC236}">
                <a16:creationId xmlns:a16="http://schemas.microsoft.com/office/drawing/2014/main" id="{610EA310-F2FC-53AF-DDB6-F5FF34E0F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558" y="6532468"/>
            <a:ext cx="2155835" cy="268410"/>
          </a:xfrm>
          <a:prstGeom prst="rect">
            <a:avLst/>
          </a:prstGeom>
          <a:solidFill>
            <a:schemeClr val="bg1"/>
          </a:solidFill>
        </p:spPr>
      </p:pic>
      <p:sp>
        <p:nvSpPr>
          <p:cNvPr id="4" name="TextBox 3">
            <a:extLst>
              <a:ext uri="{FF2B5EF4-FFF2-40B4-BE49-F238E27FC236}">
                <a16:creationId xmlns:a16="http://schemas.microsoft.com/office/drawing/2014/main" id="{A39C0383-D517-BF03-CFA5-DB2C50CF8294}"/>
              </a:ext>
            </a:extLst>
          </p:cNvPr>
          <p:cNvSpPr txBox="1"/>
          <p:nvPr userDrawn="1"/>
        </p:nvSpPr>
        <p:spPr>
          <a:xfrm>
            <a:off x="11385550" y="101600"/>
            <a:ext cx="1130300" cy="461665"/>
          </a:xfrm>
          <a:prstGeom prst="rect">
            <a:avLst/>
          </a:prstGeom>
          <a:noFill/>
        </p:spPr>
        <p:txBody>
          <a:bodyPr wrap="square" rtlCol="0">
            <a:spAutoFit/>
          </a:bodyPr>
          <a:lstStyle/>
          <a:p>
            <a:fld id="{E2E42D90-3C4E-4B4D-A50F-685C7E34B76F}" type="slidenum">
              <a:rPr lang="ko-KR" altLang="en-US" sz="2400" smtClean="0">
                <a:solidFill>
                  <a:schemeClr val="bg1"/>
                </a:solidFill>
                <a:latin typeface="HY견고딕" panose="02030600000101010101" pitchFamily="18" charset="-127"/>
                <a:ea typeface="HY견고딕" panose="02030600000101010101" pitchFamily="18" charset="-127"/>
              </a:rPr>
              <a:t>‹#›</a:t>
            </a:fld>
            <a:endParaRPr lang="ko-KR" altLang="en-US" sz="2400" dirty="0">
              <a:solidFill>
                <a:schemeClr val="bg1"/>
              </a:solidFill>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146944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BA589B-EE0A-C4EB-CCDA-75CCAA76215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0322F13-740B-1E35-D4C9-BCC5FACA9AD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EE734B2-5CC0-5048-8145-818AF916A984}"/>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5" name="바닥글 개체 틀 4">
            <a:extLst>
              <a:ext uri="{FF2B5EF4-FFF2-40B4-BE49-F238E27FC236}">
                <a16:creationId xmlns:a16="http://schemas.microsoft.com/office/drawing/2014/main" id="{153D67EB-7B04-6453-7D03-03124E170F5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A4A1F9E-9C5C-ADE5-20E7-36100241934A}"/>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2325149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B72B20-DC09-C9CB-BD84-0FFECF099C2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8686ADE-D69D-3FF3-AC41-793F8CE3E4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0865F39A-17F6-13D5-C982-CFE48BCF9AA9}"/>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5" name="바닥글 개체 틀 4">
            <a:extLst>
              <a:ext uri="{FF2B5EF4-FFF2-40B4-BE49-F238E27FC236}">
                <a16:creationId xmlns:a16="http://schemas.microsoft.com/office/drawing/2014/main" id="{977444B9-D3E0-6075-DD57-B19F48804E8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3CE0686-1ED1-FDF5-B2A0-5F5FCC156EA9}"/>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3965698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57817-4CA5-6A7C-E608-83D4E5B6EC2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59B2599-FCDA-9FCB-7566-DC81E56211A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B617D1F-D1EA-8937-B6CB-14FB1F783B0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CC72020-DF62-D124-CE34-D771239CEE7F}"/>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6" name="바닥글 개체 틀 5">
            <a:extLst>
              <a:ext uri="{FF2B5EF4-FFF2-40B4-BE49-F238E27FC236}">
                <a16:creationId xmlns:a16="http://schemas.microsoft.com/office/drawing/2014/main" id="{C2F52576-C7D1-99C7-0527-81183273E6B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A766BB6-5102-E989-D515-E8B034FB43DD}"/>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427013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439D5A-69FB-6805-EDB0-14266791FE0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F28A87F-3094-1222-34E9-98A87A021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C5D27C7-F128-2B0C-B443-DE416B3D1800}"/>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2C10E95-DB08-70B5-365C-BFC5FE5D36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1C5CFA-944B-9CCE-A5A2-04397FBF958B}"/>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4235464B-FE88-2254-46BC-EF82382AD6A4}"/>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8" name="바닥글 개체 틀 7">
            <a:extLst>
              <a:ext uri="{FF2B5EF4-FFF2-40B4-BE49-F238E27FC236}">
                <a16:creationId xmlns:a16="http://schemas.microsoft.com/office/drawing/2014/main" id="{F0C57037-9C06-04DD-570E-BBE26CF55A6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100ACAB-B5FC-37DD-5172-EB4068B3735F}"/>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72770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F0E5E6-AC16-4DE8-9274-21210399832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7908171-DE80-4737-F0FB-FED0E9D261D8}"/>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4" name="바닥글 개체 틀 3">
            <a:extLst>
              <a:ext uri="{FF2B5EF4-FFF2-40B4-BE49-F238E27FC236}">
                <a16:creationId xmlns:a16="http://schemas.microsoft.com/office/drawing/2014/main" id="{54A624E3-B467-F55F-F25F-DDDCCD1EE81C}"/>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F98C1B9-1A02-3E49-F850-5BB15A0F4524}"/>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26839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03F872F-6BC6-9E7A-FAC9-37457CD56C2C}"/>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3" name="바닥글 개체 틀 2">
            <a:extLst>
              <a:ext uri="{FF2B5EF4-FFF2-40B4-BE49-F238E27FC236}">
                <a16:creationId xmlns:a16="http://schemas.microsoft.com/office/drawing/2014/main" id="{AECF1E21-6E7F-DEA1-3896-C7F5E2E644F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58C5714-F2E7-F7E1-FEED-19ECA45C5D0C}"/>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959683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077A0E5-CFC2-F54E-39B7-675C9B61E58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F3770C3-1E46-2D27-F2F3-EA19579D0B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90C329B-D4A6-E929-307A-82314F6DB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3142252-1B83-894A-4E81-77213762B0A6}"/>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6" name="바닥글 개체 틀 5">
            <a:extLst>
              <a:ext uri="{FF2B5EF4-FFF2-40B4-BE49-F238E27FC236}">
                <a16:creationId xmlns:a16="http://schemas.microsoft.com/office/drawing/2014/main" id="{B23F69FE-F0B5-0322-E3A0-C4512F81C84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016284B-E9FD-E5A6-4A3F-1A47772E07D7}"/>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2808344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BBE24F-F890-A9BA-FBB5-047935B0D76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B9A24BE-53D0-5AA1-86FD-94903C8CF5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7315B87-5F69-81B2-CCD6-5BE7E0F89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06CDD21-66FE-01B4-8B0B-9386C9F7B808}"/>
              </a:ext>
            </a:extLst>
          </p:cNvPr>
          <p:cNvSpPr>
            <a:spLocks noGrp="1"/>
          </p:cNvSpPr>
          <p:nvPr>
            <p:ph type="dt" sz="half" idx="10"/>
          </p:nvPr>
        </p:nvSpPr>
        <p:spPr/>
        <p:txBody>
          <a:bodyPr/>
          <a:lstStyle/>
          <a:p>
            <a:fld id="{737C8146-CD79-44AD-9C6E-2DBB5AF89195}" type="datetimeFigureOut">
              <a:rPr lang="ko-KR" altLang="en-US" smtClean="0"/>
              <a:t>2025-05-02</a:t>
            </a:fld>
            <a:endParaRPr lang="ko-KR" altLang="en-US"/>
          </a:p>
        </p:txBody>
      </p:sp>
      <p:sp>
        <p:nvSpPr>
          <p:cNvPr id="6" name="바닥글 개체 틀 5">
            <a:extLst>
              <a:ext uri="{FF2B5EF4-FFF2-40B4-BE49-F238E27FC236}">
                <a16:creationId xmlns:a16="http://schemas.microsoft.com/office/drawing/2014/main" id="{DB1DCC7D-F28B-52CA-B15F-3F96E36DF9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B6677EC-D652-94B2-F4BC-78771A2463DB}"/>
              </a:ext>
            </a:extLst>
          </p:cNvPr>
          <p:cNvSpPr>
            <a:spLocks noGrp="1"/>
          </p:cNvSpPr>
          <p:nvPr>
            <p:ph type="sldNum" sz="quarter" idx="12"/>
          </p:nvPr>
        </p:nvSpPr>
        <p:spPr/>
        <p:txBody>
          <a:body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1036752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32E8810-3B40-05A1-9072-DC31E0CEF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A30E9A8-668F-D9E4-8F86-4920A58AAB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72A2E23-39FD-9161-AA14-92AB1ADC14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7C8146-CD79-44AD-9C6E-2DBB5AF89195}" type="datetimeFigureOut">
              <a:rPr lang="ko-KR" altLang="en-US" smtClean="0"/>
              <a:t>2025-05-02</a:t>
            </a:fld>
            <a:endParaRPr lang="ko-KR" altLang="en-US"/>
          </a:p>
        </p:txBody>
      </p:sp>
      <p:sp>
        <p:nvSpPr>
          <p:cNvPr id="5" name="바닥글 개체 틀 4">
            <a:extLst>
              <a:ext uri="{FF2B5EF4-FFF2-40B4-BE49-F238E27FC236}">
                <a16:creationId xmlns:a16="http://schemas.microsoft.com/office/drawing/2014/main" id="{00B2C2B3-7D6C-BAA3-74F7-3AABBEBE28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BE8B0680-7AC0-2739-9701-4FE10F26EB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577B7B-48AA-4751-A258-293DAD36EC4D}" type="slidenum">
              <a:rPr lang="ko-KR" altLang="en-US" smtClean="0"/>
              <a:t>‹#›</a:t>
            </a:fld>
            <a:endParaRPr lang="ko-KR" altLang="en-US"/>
          </a:p>
        </p:txBody>
      </p:sp>
    </p:spTree>
    <p:extLst>
      <p:ext uri="{BB962C8B-B14F-4D97-AF65-F5344CB8AC3E}">
        <p14:creationId xmlns:p14="http://schemas.microsoft.com/office/powerpoint/2010/main" val="306076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순서도: 수동 입력 3">
            <a:extLst>
              <a:ext uri="{FF2B5EF4-FFF2-40B4-BE49-F238E27FC236}">
                <a16:creationId xmlns:a16="http://schemas.microsoft.com/office/drawing/2014/main" id="{73B5DEB6-66B1-0AFC-1B84-9495163BDB88}"/>
              </a:ext>
            </a:extLst>
          </p:cNvPr>
          <p:cNvSpPr/>
          <p:nvPr/>
        </p:nvSpPr>
        <p:spPr>
          <a:xfrm rot="16200000" flipH="1">
            <a:off x="6689250" y="1355252"/>
            <a:ext cx="6858000" cy="4147499"/>
          </a:xfrm>
          <a:prstGeom prst="flowChartManualInpu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descr="텍스트, 시계이(가) 표시된 사진&#10;&#10;자동 생성된 설명">
            <a:extLst>
              <a:ext uri="{FF2B5EF4-FFF2-40B4-BE49-F238E27FC236}">
                <a16:creationId xmlns:a16="http://schemas.microsoft.com/office/drawing/2014/main" id="{38FEC1D0-8551-CADE-B6AC-961EA68B2A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0364" y="6121226"/>
            <a:ext cx="4621223" cy="575361"/>
          </a:xfrm>
          <a:prstGeom prst="rect">
            <a:avLst/>
          </a:prstGeom>
        </p:spPr>
      </p:pic>
      <p:sp>
        <p:nvSpPr>
          <p:cNvPr id="3" name="TextBox 2">
            <a:extLst>
              <a:ext uri="{FF2B5EF4-FFF2-40B4-BE49-F238E27FC236}">
                <a16:creationId xmlns:a16="http://schemas.microsoft.com/office/drawing/2014/main" id="{F508C65D-657F-D532-5734-83C66AFEE8EC}"/>
              </a:ext>
            </a:extLst>
          </p:cNvPr>
          <p:cNvSpPr txBox="1"/>
          <p:nvPr/>
        </p:nvSpPr>
        <p:spPr>
          <a:xfrm>
            <a:off x="2329800" y="3429000"/>
            <a:ext cx="4435950" cy="2585323"/>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b="1" dirty="0">
                <a:solidFill>
                  <a:prstClr val="black"/>
                </a:solidFill>
                <a:latin typeface="+mj-lt"/>
                <a:ea typeface="Malgun Gothic" panose="020B0503020000020004" pitchFamily="34" charset="-127"/>
                <a:cs typeface="Arial" panose="020B0604020202020204" pitchFamily="34" charset="0"/>
              </a:rPr>
              <a:t>김현우</a:t>
            </a:r>
            <a:endParaRPr lang="en-US" altLang="ko-KR" b="1" dirty="0">
              <a:solidFill>
                <a:prstClr val="black"/>
              </a:solidFill>
              <a:latin typeface="+mj-lt"/>
              <a:ea typeface="Malgun Gothic" panose="020B0503020000020004" pitchFamily="34" charset="-127"/>
              <a:cs typeface="Arial" panose="020B060402020202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1" i="0" u="none" strike="noStrike" kern="1200" cap="none" spc="0" normalizeH="0" baseline="0" noProof="0" dirty="0">
                <a:ln>
                  <a:noFill/>
                </a:ln>
                <a:solidFill>
                  <a:prstClr val="black"/>
                </a:solidFill>
                <a:effectLst/>
                <a:uLnTx/>
                <a:uFillTx/>
                <a:latin typeface="+mj-lt"/>
                <a:ea typeface="Malgun Gothic" panose="020B0503020000020004" pitchFamily="34" charset="-127"/>
                <a:cs typeface="Arial" panose="020B0604020202020204" pitchFamily="34" charset="0"/>
              </a:rPr>
              <a:t>신정민</a:t>
            </a:r>
            <a:endParaRPr kumimoji="0" lang="en-US" altLang="ko-KR" sz="1800" b="1" i="0" u="none" strike="noStrike" kern="1200" cap="none" spc="0" normalizeH="0" baseline="0" noProof="0" dirty="0">
              <a:ln>
                <a:noFill/>
              </a:ln>
              <a:solidFill>
                <a:prstClr val="black"/>
              </a:solidFill>
              <a:effectLst/>
              <a:uLnTx/>
              <a:uFillTx/>
              <a:latin typeface="+mj-lt"/>
              <a:ea typeface="Malgun Gothic" panose="020B0503020000020004" pitchFamily="34" charset="-127"/>
              <a:cs typeface="Arial" panose="020B060402020202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b="1" dirty="0" err="1">
                <a:solidFill>
                  <a:prstClr val="black"/>
                </a:solidFill>
                <a:latin typeface="+mj-lt"/>
                <a:ea typeface="Malgun Gothic" panose="020B0503020000020004" pitchFamily="34" charset="-127"/>
                <a:cs typeface="Arial" panose="020B0604020202020204" pitchFamily="34" charset="0"/>
              </a:rPr>
              <a:t>한재혁</a:t>
            </a:r>
            <a:endParaRPr lang="en-US" altLang="ko-KR" b="1" dirty="0">
              <a:solidFill>
                <a:prstClr val="black"/>
              </a:solidFill>
              <a:latin typeface="+mj-lt"/>
              <a:ea typeface="Malgun Gothic" panose="020B0503020000020004" pitchFamily="34" charset="-127"/>
              <a:cs typeface="Arial" panose="020B060402020202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1" i="0" u="none" strike="noStrike" kern="1200" cap="none" spc="0" normalizeH="0" baseline="0" noProof="0" dirty="0">
                <a:ln>
                  <a:noFill/>
                </a:ln>
                <a:solidFill>
                  <a:prstClr val="black"/>
                </a:solidFill>
                <a:effectLst/>
                <a:uLnTx/>
                <a:uFillTx/>
                <a:latin typeface="+mj-lt"/>
                <a:ea typeface="Malgun Gothic" panose="020B0503020000020004" pitchFamily="34" charset="-127"/>
                <a:cs typeface="Arial" panose="020B0604020202020204" pitchFamily="34" charset="0"/>
              </a:rPr>
              <a:t>곽지훈</a:t>
            </a:r>
            <a:endParaRPr kumimoji="0" lang="en-US" altLang="ko-KR" sz="1800" b="1" i="0" u="none" strike="noStrike" kern="1200" cap="none" spc="0" normalizeH="0" baseline="0" noProof="0" dirty="0">
              <a:ln>
                <a:noFill/>
              </a:ln>
              <a:solidFill>
                <a:prstClr val="black"/>
              </a:solidFill>
              <a:effectLst/>
              <a:uLnTx/>
              <a:uFillTx/>
              <a:latin typeface="+mj-lt"/>
              <a:ea typeface="Malgun Gothic" panose="020B0503020000020004" pitchFamily="34" charset="-127"/>
              <a:cs typeface="Arial" panose="020B060402020202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1800" b="1" i="0" u="none" strike="noStrike" kern="1200" cap="none" spc="0" normalizeH="0" baseline="0" noProof="0" dirty="0">
              <a:ln>
                <a:noFill/>
              </a:ln>
              <a:solidFill>
                <a:prstClr val="black"/>
              </a:solidFill>
              <a:effectLst/>
              <a:uLnTx/>
              <a:uFillTx/>
              <a:latin typeface="+mj-lt"/>
              <a:ea typeface="Malgun Gothic" panose="020B0503020000020004" pitchFamily="34" charset="-127"/>
              <a:cs typeface="Arial" panose="020B060402020202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mj-lt"/>
                <a:ea typeface="Malgun Gothic" panose="020B0503020000020004" pitchFamily="34" charset="-127"/>
                <a:cs typeface="Arial" panose="020B0604020202020204" pitchFamily="34" charset="0"/>
              </a:rPr>
              <a:t>Network Science Lab</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mj-lt"/>
                <a:ea typeface="Malgun Gothic" panose="020B0503020000020004" pitchFamily="34" charset="-127"/>
                <a:cs typeface="Arial" panose="020B0604020202020204" pitchFamily="34" charset="0"/>
              </a:rPr>
              <a:t>The Catholic University of Korea</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1800" b="1" i="0" u="none" strike="noStrike" kern="1200" cap="none" spc="0" normalizeH="0" baseline="0" noProof="0" dirty="0">
              <a:ln>
                <a:noFill/>
              </a:ln>
              <a:solidFill>
                <a:prstClr val="black"/>
              </a:solidFill>
              <a:effectLst/>
              <a:uLnTx/>
              <a:uFillTx/>
              <a:latin typeface="+mj-lt"/>
              <a:ea typeface="Malgun Gothic" panose="020B0503020000020004" pitchFamily="34" charset="-127"/>
              <a:cs typeface="Arial" panose="020B060402020202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dirty="0">
                <a:solidFill>
                  <a:prstClr val="black"/>
                </a:solidFill>
                <a:latin typeface="+mj-lt"/>
                <a:ea typeface="Malgun Gothic" panose="020B0503020000020004" pitchFamily="34" charset="-127"/>
                <a:cs typeface="Arial" panose="020B0604020202020204" pitchFamily="34" charset="0"/>
              </a:rPr>
              <a:t>E-mail : kimwoohyun0622@gmail.com</a:t>
            </a:r>
          </a:p>
        </p:txBody>
      </p:sp>
      <p:sp>
        <p:nvSpPr>
          <p:cNvPr id="8" name="TextBox 7">
            <a:extLst>
              <a:ext uri="{FF2B5EF4-FFF2-40B4-BE49-F238E27FC236}">
                <a16:creationId xmlns:a16="http://schemas.microsoft.com/office/drawing/2014/main" id="{A68FF986-CBBD-3559-D2BA-479E31A39A80}"/>
              </a:ext>
            </a:extLst>
          </p:cNvPr>
          <p:cNvSpPr txBox="1"/>
          <p:nvPr/>
        </p:nvSpPr>
        <p:spPr>
          <a:xfrm>
            <a:off x="3315532" y="1898221"/>
            <a:ext cx="8179186" cy="707886"/>
          </a:xfrm>
          <a:prstGeom prst="rect">
            <a:avLst/>
          </a:prstGeom>
          <a:noFill/>
        </p:spPr>
        <p:txBody>
          <a:bodyPr wrap="square" rtlCol="0">
            <a:spAutoFit/>
          </a:bodyPr>
          <a:lstStyle/>
          <a:p>
            <a:r>
              <a:rPr lang="ko-KR" altLang="en-US" sz="4000" b="1" dirty="0">
                <a:latin typeface="+mj-lt"/>
              </a:rPr>
              <a:t>중간발표</a:t>
            </a:r>
          </a:p>
        </p:txBody>
      </p:sp>
    </p:spTree>
    <p:extLst>
      <p:ext uri="{BB962C8B-B14F-4D97-AF65-F5344CB8AC3E}">
        <p14:creationId xmlns:p14="http://schemas.microsoft.com/office/powerpoint/2010/main" val="58421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7AB60118-AE41-D570-2562-CE44D93F9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062" y="4429220"/>
            <a:ext cx="65532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Deep_learning/CNN/lecture1-2.md at master · YBIGTA/Deep_learning · GitHub">
            <a:extLst>
              <a:ext uri="{FF2B5EF4-FFF2-40B4-BE49-F238E27FC236}">
                <a16:creationId xmlns:a16="http://schemas.microsoft.com/office/drawing/2014/main" id="{ABED0CAE-6A55-C1FD-A73D-A7502E3E2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763" y="1086077"/>
            <a:ext cx="5642761" cy="334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00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CDFFE7-C999-A7D4-5CD9-C2C246396640}"/>
              </a:ext>
            </a:extLst>
          </p:cNvPr>
          <p:cNvSpPr txBox="1"/>
          <p:nvPr/>
        </p:nvSpPr>
        <p:spPr>
          <a:xfrm>
            <a:off x="5068907" y="2998113"/>
            <a:ext cx="2054186" cy="861774"/>
          </a:xfrm>
          <a:prstGeom prst="rect">
            <a:avLst/>
          </a:prstGeom>
          <a:noFill/>
        </p:spPr>
        <p:txBody>
          <a:bodyPr wrap="square" rtlCol="0">
            <a:spAutoFit/>
          </a:bodyPr>
          <a:lstStyle/>
          <a:p>
            <a:pPr algn="just" fontAlgn="base" latinLnBrk="0">
              <a:spcBef>
                <a:spcPct val="20000"/>
              </a:spcBef>
              <a:spcAft>
                <a:spcPct val="0"/>
              </a:spcAft>
              <a:buClr>
                <a:schemeClr val="tx1"/>
              </a:buClr>
              <a:buSzPct val="100000"/>
            </a:pPr>
            <a:r>
              <a:rPr lang="en-US" sz="5000" b="1" dirty="0"/>
              <a:t>Graph</a:t>
            </a:r>
          </a:p>
        </p:txBody>
      </p:sp>
    </p:spTree>
    <p:extLst>
      <p:ext uri="{BB962C8B-B14F-4D97-AF65-F5344CB8AC3E}">
        <p14:creationId xmlns:p14="http://schemas.microsoft.com/office/powerpoint/2010/main" val="215994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683CB88-7D25-2A19-0B24-B1192AA29C7D}"/>
              </a:ext>
            </a:extLst>
          </p:cNvPr>
          <p:cNvPicPr>
            <a:picLocks noChangeAspect="1"/>
          </p:cNvPicPr>
          <p:nvPr/>
        </p:nvPicPr>
        <p:blipFill>
          <a:blip r:embed="rId2"/>
          <a:stretch>
            <a:fillRect/>
          </a:stretch>
        </p:blipFill>
        <p:spPr>
          <a:xfrm>
            <a:off x="2824681" y="3503811"/>
            <a:ext cx="5855469" cy="3142966"/>
          </a:xfrm>
          <a:prstGeom prst="rect">
            <a:avLst/>
          </a:prstGeom>
        </p:spPr>
      </p:pic>
      <p:sp>
        <p:nvSpPr>
          <p:cNvPr id="4" name="TextBox 3">
            <a:extLst>
              <a:ext uri="{FF2B5EF4-FFF2-40B4-BE49-F238E27FC236}">
                <a16:creationId xmlns:a16="http://schemas.microsoft.com/office/drawing/2014/main" id="{435FDD58-B07F-85EA-9179-47C121D89C01}"/>
              </a:ext>
            </a:extLst>
          </p:cNvPr>
          <p:cNvSpPr txBox="1"/>
          <p:nvPr/>
        </p:nvSpPr>
        <p:spPr>
          <a:xfrm>
            <a:off x="374398" y="983912"/>
            <a:ext cx="11443203" cy="2862322"/>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Graph is universal expression of our world.</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Social network</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Chemical network</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Citation network….</a:t>
            </a:r>
          </a:p>
          <a:p>
            <a:pPr marL="742950" lvl="1"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Even image, language data also can be expressed as a graph structure</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Recent year, Graph became most fruitful expression of this era data</a:t>
            </a:r>
          </a:p>
          <a:p>
            <a:pPr marL="742950" lvl="1"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p:txBody>
      </p:sp>
    </p:spTree>
    <p:extLst>
      <p:ext uri="{BB962C8B-B14F-4D97-AF65-F5344CB8AC3E}">
        <p14:creationId xmlns:p14="http://schemas.microsoft.com/office/powerpoint/2010/main" val="3340438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E46A4-81C1-236D-D4B5-2CD3A6E9A435}"/>
              </a:ext>
            </a:extLst>
          </p:cNvPr>
          <p:cNvSpPr txBox="1"/>
          <p:nvPr/>
        </p:nvSpPr>
        <p:spPr>
          <a:xfrm>
            <a:off x="374398" y="983912"/>
            <a:ext cx="11443203" cy="2246769"/>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Graph’s task is divided by three part.</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Graph level</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E.g. Predict molecular property</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Node level</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E.g. Predict user’s abnormality</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Edge level</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E.g. Predict relation between two entity</a:t>
            </a:r>
          </a:p>
        </p:txBody>
      </p:sp>
      <p:pic>
        <p:nvPicPr>
          <p:cNvPr id="4" name="그림 3">
            <a:extLst>
              <a:ext uri="{FF2B5EF4-FFF2-40B4-BE49-F238E27FC236}">
                <a16:creationId xmlns:a16="http://schemas.microsoft.com/office/drawing/2014/main" id="{C62889D4-5EE5-1BE5-936D-6369754979AA}"/>
              </a:ext>
            </a:extLst>
          </p:cNvPr>
          <p:cNvPicPr>
            <a:picLocks noChangeAspect="1"/>
          </p:cNvPicPr>
          <p:nvPr/>
        </p:nvPicPr>
        <p:blipFill>
          <a:blip r:embed="rId2"/>
          <a:stretch>
            <a:fillRect/>
          </a:stretch>
        </p:blipFill>
        <p:spPr>
          <a:xfrm>
            <a:off x="144857" y="3772009"/>
            <a:ext cx="4644428" cy="2518907"/>
          </a:xfrm>
          <a:prstGeom prst="rect">
            <a:avLst/>
          </a:prstGeom>
        </p:spPr>
      </p:pic>
      <p:pic>
        <p:nvPicPr>
          <p:cNvPr id="6" name="그림 5">
            <a:extLst>
              <a:ext uri="{FF2B5EF4-FFF2-40B4-BE49-F238E27FC236}">
                <a16:creationId xmlns:a16="http://schemas.microsoft.com/office/drawing/2014/main" id="{6905C791-1B70-9085-014F-A45878C9E6BC}"/>
              </a:ext>
            </a:extLst>
          </p:cNvPr>
          <p:cNvPicPr>
            <a:picLocks noChangeAspect="1"/>
          </p:cNvPicPr>
          <p:nvPr/>
        </p:nvPicPr>
        <p:blipFill>
          <a:blip r:embed="rId3"/>
          <a:stretch>
            <a:fillRect/>
          </a:stretch>
        </p:blipFill>
        <p:spPr>
          <a:xfrm>
            <a:off x="3248593" y="3772009"/>
            <a:ext cx="4054599" cy="2418104"/>
          </a:xfrm>
          <a:prstGeom prst="rect">
            <a:avLst/>
          </a:prstGeom>
        </p:spPr>
      </p:pic>
      <p:pic>
        <p:nvPicPr>
          <p:cNvPr id="8" name="그림 7">
            <a:extLst>
              <a:ext uri="{FF2B5EF4-FFF2-40B4-BE49-F238E27FC236}">
                <a16:creationId xmlns:a16="http://schemas.microsoft.com/office/drawing/2014/main" id="{09AA7EC2-E306-C571-430B-889273D9892B}"/>
              </a:ext>
            </a:extLst>
          </p:cNvPr>
          <p:cNvPicPr>
            <a:picLocks noChangeAspect="1"/>
          </p:cNvPicPr>
          <p:nvPr/>
        </p:nvPicPr>
        <p:blipFill>
          <a:blip r:embed="rId4"/>
          <a:stretch>
            <a:fillRect/>
          </a:stretch>
        </p:blipFill>
        <p:spPr>
          <a:xfrm>
            <a:off x="7649941" y="3929204"/>
            <a:ext cx="4476236" cy="1789597"/>
          </a:xfrm>
          <a:prstGeom prst="rect">
            <a:avLst/>
          </a:prstGeom>
        </p:spPr>
      </p:pic>
    </p:spTree>
    <p:extLst>
      <p:ext uri="{BB962C8B-B14F-4D97-AF65-F5344CB8AC3E}">
        <p14:creationId xmlns:p14="http://schemas.microsoft.com/office/powerpoint/2010/main" val="2267114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2EAA64-9363-47E8-5B94-3DEE2BAE1179}"/>
              </a:ext>
            </a:extLst>
          </p:cNvPr>
          <p:cNvSpPr txBox="1"/>
          <p:nvPr/>
        </p:nvSpPr>
        <p:spPr>
          <a:xfrm>
            <a:off x="374398" y="983912"/>
            <a:ext cx="11443203" cy="4093428"/>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Starting point of graph is pure mathematics</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Terminology is from graph theory</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Network = Graph</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Nodes = Vertices = Actors = Entities</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Links = Edges = Relations</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Clusters = Communities</a:t>
            </a:r>
          </a:p>
          <a:p>
            <a:pPr marL="1200150" lvl="2"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Graph is divided by two type</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Undirected</a:t>
            </a:r>
          </a:p>
          <a:p>
            <a:pPr marL="1657350" lvl="3" indent="-285750" algn="just" latinLnBrk="0">
              <a:buFont typeface="Arial" panose="020B0604020202020204" pitchFamily="34" charset="0"/>
              <a:buChar char="•"/>
            </a:pPr>
            <a:r>
              <a:rPr lang="en-GB" altLang="ko-KR" sz="2000" dirty="0">
                <a:latin typeface="Malgun Gothic (Body)"/>
                <a:cs typeface="Arial" panose="020B0604020202020204" pitchFamily="34" charset="0"/>
              </a:rPr>
              <a:t>When graph has no directions</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Directed</a:t>
            </a:r>
          </a:p>
          <a:p>
            <a:pPr marL="1657350" lvl="3" indent="-285750" algn="just" latinLnBrk="0">
              <a:buFont typeface="Arial" panose="020B0604020202020204" pitchFamily="34" charset="0"/>
              <a:buChar char="•"/>
            </a:pPr>
            <a:r>
              <a:rPr lang="en-GB" altLang="ko-KR" sz="2000" dirty="0">
                <a:latin typeface="Malgun Gothic (Body)"/>
                <a:cs typeface="Arial" panose="020B0604020202020204" pitchFamily="34" charset="0"/>
              </a:rPr>
              <a:t>When graph has directions</a:t>
            </a:r>
          </a:p>
          <a:p>
            <a:pPr marL="1200150" lvl="2"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p:txBody>
      </p:sp>
      <p:pic>
        <p:nvPicPr>
          <p:cNvPr id="4" name="그림 3">
            <a:extLst>
              <a:ext uri="{FF2B5EF4-FFF2-40B4-BE49-F238E27FC236}">
                <a16:creationId xmlns:a16="http://schemas.microsoft.com/office/drawing/2014/main" id="{3A1C64C0-3F0D-8902-7119-A09E45824A69}"/>
              </a:ext>
            </a:extLst>
          </p:cNvPr>
          <p:cNvPicPr>
            <a:picLocks noChangeAspect="1"/>
          </p:cNvPicPr>
          <p:nvPr/>
        </p:nvPicPr>
        <p:blipFill>
          <a:blip r:embed="rId2"/>
          <a:stretch>
            <a:fillRect/>
          </a:stretch>
        </p:blipFill>
        <p:spPr>
          <a:xfrm>
            <a:off x="7253135" y="910152"/>
            <a:ext cx="3534268" cy="2629267"/>
          </a:xfrm>
          <a:prstGeom prst="rect">
            <a:avLst/>
          </a:prstGeom>
        </p:spPr>
      </p:pic>
      <p:pic>
        <p:nvPicPr>
          <p:cNvPr id="6" name="그림 5">
            <a:extLst>
              <a:ext uri="{FF2B5EF4-FFF2-40B4-BE49-F238E27FC236}">
                <a16:creationId xmlns:a16="http://schemas.microsoft.com/office/drawing/2014/main" id="{5C1EFA09-AEAC-8E4E-AA41-7396896F44AA}"/>
              </a:ext>
            </a:extLst>
          </p:cNvPr>
          <p:cNvPicPr>
            <a:picLocks noChangeAspect="1"/>
          </p:cNvPicPr>
          <p:nvPr/>
        </p:nvPicPr>
        <p:blipFill>
          <a:blip r:embed="rId3"/>
          <a:stretch>
            <a:fillRect/>
          </a:stretch>
        </p:blipFill>
        <p:spPr>
          <a:xfrm>
            <a:off x="7253135" y="3463742"/>
            <a:ext cx="3639058" cy="2086266"/>
          </a:xfrm>
          <a:prstGeom prst="rect">
            <a:avLst/>
          </a:prstGeom>
        </p:spPr>
      </p:pic>
    </p:spTree>
    <p:extLst>
      <p:ext uri="{BB962C8B-B14F-4D97-AF65-F5344CB8AC3E}">
        <p14:creationId xmlns:p14="http://schemas.microsoft.com/office/powerpoint/2010/main" val="1583780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33ABF0-9E0E-5C85-7C2F-521C42052172}"/>
              </a:ext>
            </a:extLst>
          </p:cNvPr>
          <p:cNvSpPr txBox="1"/>
          <p:nvPr/>
        </p:nvSpPr>
        <p:spPr>
          <a:xfrm>
            <a:off x="374398" y="983912"/>
            <a:ext cx="11443203" cy="3170099"/>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Unlike the images and languages, graph had difficulty about applying on neural network</a:t>
            </a: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Unlike with Images, graph is not fixed size</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Can’t apply CNN</a:t>
            </a: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Unlike with languages, graph don’t have order</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Can’t apply RNN</a:t>
            </a:r>
          </a:p>
          <a:p>
            <a:pPr marL="1200150" lvl="2"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285750" indent="-285750" algn="just" latinLnBrk="0">
              <a:buFont typeface="Arial" panose="020B0604020202020204" pitchFamily="34" charset="0"/>
              <a:buChar char="•"/>
            </a:pPr>
            <a:r>
              <a:rPr lang="en-US" altLang="ko-KR" sz="2000" dirty="0">
                <a:latin typeface="Malgun Gothic (Body)"/>
                <a:cs typeface="Arial" panose="020B0604020202020204" pitchFamily="34" charset="0"/>
              </a:rPr>
              <a:t>Before spatial GNN suggested, dominant method based on </a:t>
            </a:r>
            <a:r>
              <a:rPr lang="en-US" altLang="ko-KR" sz="2000" dirty="0" err="1">
                <a:latin typeface="Malgun Gothic (Body)"/>
                <a:cs typeface="Arial" panose="020B0604020202020204" pitchFamily="34" charset="0"/>
              </a:rPr>
              <a:t>fourier</a:t>
            </a:r>
            <a:r>
              <a:rPr lang="en-US" altLang="ko-KR" sz="2000" dirty="0">
                <a:latin typeface="Malgun Gothic (Body)"/>
                <a:cs typeface="Arial" panose="020B0604020202020204" pitchFamily="34" charset="0"/>
              </a:rPr>
              <a:t> transformation</a:t>
            </a: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Transform Laplacian matrix, make learnable Filter</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Too big complexity</a:t>
            </a: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If the graph is different, is not work</a:t>
            </a:r>
          </a:p>
        </p:txBody>
      </p:sp>
      <p:pic>
        <p:nvPicPr>
          <p:cNvPr id="4" name="그림 3">
            <a:extLst>
              <a:ext uri="{FF2B5EF4-FFF2-40B4-BE49-F238E27FC236}">
                <a16:creationId xmlns:a16="http://schemas.microsoft.com/office/drawing/2014/main" id="{25263079-507B-CC4C-C604-939BFAD68CCB}"/>
              </a:ext>
            </a:extLst>
          </p:cNvPr>
          <p:cNvPicPr>
            <a:picLocks noChangeAspect="1"/>
          </p:cNvPicPr>
          <p:nvPr/>
        </p:nvPicPr>
        <p:blipFill>
          <a:blip r:embed="rId2"/>
          <a:stretch>
            <a:fillRect/>
          </a:stretch>
        </p:blipFill>
        <p:spPr>
          <a:xfrm>
            <a:off x="1303588" y="4381877"/>
            <a:ext cx="3214319" cy="2123038"/>
          </a:xfrm>
          <a:prstGeom prst="rect">
            <a:avLst/>
          </a:prstGeom>
        </p:spPr>
      </p:pic>
      <p:pic>
        <p:nvPicPr>
          <p:cNvPr id="6" name="그림 5">
            <a:extLst>
              <a:ext uri="{FF2B5EF4-FFF2-40B4-BE49-F238E27FC236}">
                <a16:creationId xmlns:a16="http://schemas.microsoft.com/office/drawing/2014/main" id="{014B0280-4639-86F7-FF9A-EB4037BA459A}"/>
              </a:ext>
            </a:extLst>
          </p:cNvPr>
          <p:cNvPicPr>
            <a:picLocks noChangeAspect="1"/>
          </p:cNvPicPr>
          <p:nvPr/>
        </p:nvPicPr>
        <p:blipFill>
          <a:blip r:embed="rId3"/>
          <a:stretch>
            <a:fillRect/>
          </a:stretch>
        </p:blipFill>
        <p:spPr>
          <a:xfrm>
            <a:off x="5435408" y="4381877"/>
            <a:ext cx="2238687" cy="2219635"/>
          </a:xfrm>
          <a:prstGeom prst="rect">
            <a:avLst/>
          </a:prstGeom>
        </p:spPr>
      </p:pic>
    </p:spTree>
    <p:extLst>
      <p:ext uri="{BB962C8B-B14F-4D97-AF65-F5344CB8AC3E}">
        <p14:creationId xmlns:p14="http://schemas.microsoft.com/office/powerpoint/2010/main" val="271919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C26743-0114-0127-4BF9-EE2AD15F6406}"/>
              </a:ext>
            </a:extLst>
          </p:cNvPr>
          <p:cNvSpPr txBox="1"/>
          <p:nvPr/>
        </p:nvSpPr>
        <p:spPr>
          <a:xfrm>
            <a:off x="374398" y="983912"/>
            <a:ext cx="11443203" cy="2554545"/>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In CNN, pixel’s property is decided by their adjacent pixels</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Similar with CNN, property of node is decided by their adjacent nodes</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We call this property as </a:t>
            </a:r>
            <a:r>
              <a:rPr lang="en-GB" altLang="ko-KR" sz="2000" dirty="0" err="1">
                <a:latin typeface="Malgun Gothic (Body)"/>
                <a:cs typeface="Arial" panose="020B0604020202020204" pitchFamily="34" charset="0"/>
              </a:rPr>
              <a:t>Homophiliy</a:t>
            </a:r>
            <a:endParaRPr lang="en-GB" altLang="ko-KR" sz="2000" dirty="0">
              <a:latin typeface="Malgun Gothic (Body)"/>
              <a:cs typeface="Arial" panose="020B0604020202020204" pitchFamily="34" charset="0"/>
            </a:endParaRP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This is crucial idea of GNN</a:t>
            </a:r>
          </a:p>
          <a:p>
            <a:pPr marL="1200150" lvl="2"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Inspired by this, MESSAGE PASSING mechanism was suggested</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Aggregate adjacent information of nodes</a:t>
            </a:r>
          </a:p>
          <a:p>
            <a:pPr marL="1200150" lvl="2" indent="-285750" algn="just" latinLnBrk="0">
              <a:buFont typeface="Arial" panose="020B0604020202020204" pitchFamily="34" charset="0"/>
              <a:buChar char="•"/>
            </a:pPr>
            <a:r>
              <a:rPr lang="en-GB" altLang="ko-KR" sz="2000" dirty="0">
                <a:latin typeface="Malgun Gothic (Body)"/>
                <a:cs typeface="Arial" panose="020B0604020202020204" pitchFamily="34" charset="0"/>
              </a:rPr>
              <a:t>Update their information</a:t>
            </a:r>
            <a:endParaRPr lang="en-US" altLang="ko-KR" sz="2000" dirty="0">
              <a:latin typeface="Malgun Gothic (Body)"/>
              <a:cs typeface="Arial" panose="020B0604020202020204" pitchFamily="34" charset="0"/>
            </a:endParaRPr>
          </a:p>
        </p:txBody>
      </p:sp>
      <p:pic>
        <p:nvPicPr>
          <p:cNvPr id="4" name="그림 3">
            <a:extLst>
              <a:ext uri="{FF2B5EF4-FFF2-40B4-BE49-F238E27FC236}">
                <a16:creationId xmlns:a16="http://schemas.microsoft.com/office/drawing/2014/main" id="{0A6C4094-0488-DE24-4970-25314DD0B1BF}"/>
              </a:ext>
            </a:extLst>
          </p:cNvPr>
          <p:cNvPicPr>
            <a:picLocks noChangeAspect="1"/>
          </p:cNvPicPr>
          <p:nvPr/>
        </p:nvPicPr>
        <p:blipFill>
          <a:blip r:embed="rId2"/>
          <a:stretch>
            <a:fillRect/>
          </a:stretch>
        </p:blipFill>
        <p:spPr>
          <a:xfrm>
            <a:off x="2154725" y="3845356"/>
            <a:ext cx="5503167" cy="2431011"/>
          </a:xfrm>
          <a:prstGeom prst="rect">
            <a:avLst/>
          </a:prstGeom>
        </p:spPr>
      </p:pic>
    </p:spTree>
    <p:extLst>
      <p:ext uri="{BB962C8B-B14F-4D97-AF65-F5344CB8AC3E}">
        <p14:creationId xmlns:p14="http://schemas.microsoft.com/office/powerpoint/2010/main" val="310450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7DCD3F7-0277-5EB3-D0EA-6890BF040ECB}"/>
              </a:ext>
            </a:extLst>
          </p:cNvPr>
          <p:cNvPicPr>
            <a:picLocks noChangeAspect="1"/>
          </p:cNvPicPr>
          <p:nvPr/>
        </p:nvPicPr>
        <p:blipFill>
          <a:blip r:embed="rId2"/>
          <a:stretch>
            <a:fillRect/>
          </a:stretch>
        </p:blipFill>
        <p:spPr>
          <a:xfrm>
            <a:off x="1442388" y="888539"/>
            <a:ext cx="9307224" cy="3686689"/>
          </a:xfrm>
          <a:prstGeom prst="rect">
            <a:avLst/>
          </a:prstGeom>
        </p:spPr>
      </p:pic>
      <p:pic>
        <p:nvPicPr>
          <p:cNvPr id="5" name="그림 4">
            <a:extLst>
              <a:ext uri="{FF2B5EF4-FFF2-40B4-BE49-F238E27FC236}">
                <a16:creationId xmlns:a16="http://schemas.microsoft.com/office/drawing/2014/main" id="{76530524-6516-CCFD-CE75-4979B10891CA}"/>
              </a:ext>
            </a:extLst>
          </p:cNvPr>
          <p:cNvPicPr>
            <a:picLocks noChangeAspect="1"/>
          </p:cNvPicPr>
          <p:nvPr/>
        </p:nvPicPr>
        <p:blipFill>
          <a:blip r:embed="rId3"/>
          <a:stretch>
            <a:fillRect/>
          </a:stretch>
        </p:blipFill>
        <p:spPr>
          <a:xfrm>
            <a:off x="1991762" y="4486782"/>
            <a:ext cx="7700982" cy="2043626"/>
          </a:xfrm>
          <a:prstGeom prst="rect">
            <a:avLst/>
          </a:prstGeom>
        </p:spPr>
      </p:pic>
    </p:spTree>
    <p:extLst>
      <p:ext uri="{BB962C8B-B14F-4D97-AF65-F5344CB8AC3E}">
        <p14:creationId xmlns:p14="http://schemas.microsoft.com/office/powerpoint/2010/main" val="2457831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6AF6218-F7A4-7C15-8D35-2D4668EA511F}"/>
              </a:ext>
            </a:extLst>
          </p:cNvPr>
          <p:cNvPicPr>
            <a:picLocks noChangeAspect="1"/>
          </p:cNvPicPr>
          <p:nvPr/>
        </p:nvPicPr>
        <p:blipFill>
          <a:blip r:embed="rId2"/>
          <a:stretch>
            <a:fillRect/>
          </a:stretch>
        </p:blipFill>
        <p:spPr>
          <a:xfrm>
            <a:off x="1269323" y="1759493"/>
            <a:ext cx="9653353" cy="3980403"/>
          </a:xfrm>
          <a:prstGeom prst="rect">
            <a:avLst/>
          </a:prstGeom>
        </p:spPr>
      </p:pic>
    </p:spTree>
    <p:extLst>
      <p:ext uri="{BB962C8B-B14F-4D97-AF65-F5344CB8AC3E}">
        <p14:creationId xmlns:p14="http://schemas.microsoft.com/office/powerpoint/2010/main" val="2615344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5A408-7889-67C2-38A8-9BF6EF3ADDB7}"/>
              </a:ext>
            </a:extLst>
          </p:cNvPr>
          <p:cNvSpPr txBox="1"/>
          <p:nvPr/>
        </p:nvSpPr>
        <p:spPr>
          <a:xfrm>
            <a:off x="3051968" y="2536448"/>
            <a:ext cx="6088063" cy="1785104"/>
          </a:xfrm>
          <a:prstGeom prst="rect">
            <a:avLst/>
          </a:prstGeom>
          <a:noFill/>
        </p:spPr>
        <p:txBody>
          <a:bodyPr wrap="square" rtlCol="0">
            <a:spAutoFit/>
          </a:bodyPr>
          <a:lstStyle/>
          <a:p>
            <a:pPr algn="just" fontAlgn="base" latinLnBrk="0">
              <a:spcBef>
                <a:spcPct val="20000"/>
              </a:spcBef>
              <a:spcAft>
                <a:spcPct val="0"/>
              </a:spcAft>
              <a:buClr>
                <a:schemeClr val="tx1"/>
              </a:buClr>
              <a:buSzPct val="100000"/>
            </a:pPr>
            <a:r>
              <a:rPr lang="en-US" sz="5000" b="1" dirty="0"/>
              <a:t>Knowledge Graph</a:t>
            </a:r>
          </a:p>
          <a:p>
            <a:pPr algn="just" fontAlgn="base" latinLnBrk="0">
              <a:spcBef>
                <a:spcPct val="20000"/>
              </a:spcBef>
              <a:spcAft>
                <a:spcPct val="0"/>
              </a:spcAft>
              <a:buClr>
                <a:schemeClr val="tx1"/>
              </a:buClr>
              <a:buSzPct val="100000"/>
            </a:pPr>
            <a:r>
              <a:rPr lang="en-US" sz="5000" b="1" dirty="0"/>
              <a:t>In Medical domain</a:t>
            </a:r>
          </a:p>
        </p:txBody>
      </p:sp>
    </p:spTree>
    <p:extLst>
      <p:ext uri="{BB962C8B-B14F-4D97-AF65-F5344CB8AC3E}">
        <p14:creationId xmlns:p14="http://schemas.microsoft.com/office/powerpoint/2010/main" val="163198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A36C56-82B9-D153-B3B9-90650133FFFF}"/>
              </a:ext>
            </a:extLst>
          </p:cNvPr>
          <p:cNvSpPr txBox="1"/>
          <p:nvPr/>
        </p:nvSpPr>
        <p:spPr>
          <a:xfrm>
            <a:off x="442586" y="2120949"/>
            <a:ext cx="11586452" cy="2616101"/>
          </a:xfrm>
          <a:prstGeom prst="rect">
            <a:avLst/>
          </a:prstGeom>
          <a:noFill/>
        </p:spPr>
        <p:txBody>
          <a:bodyPr wrap="square" rtlCol="0">
            <a:spAutoFit/>
          </a:bodyPr>
          <a:lstStyle/>
          <a:p>
            <a:pPr algn="just" fontAlgn="base" latinLnBrk="0">
              <a:spcBef>
                <a:spcPct val="20000"/>
              </a:spcBef>
              <a:spcAft>
                <a:spcPct val="0"/>
              </a:spcAft>
              <a:buClr>
                <a:schemeClr val="tx1"/>
              </a:buClr>
              <a:buSzPct val="100000"/>
            </a:pPr>
            <a:r>
              <a:rPr lang="en-US" sz="2000" b="1" dirty="0"/>
              <a:t>1.Basic concept of Deep learning</a:t>
            </a:r>
          </a:p>
          <a:p>
            <a:pPr algn="just" fontAlgn="base" latinLnBrk="0">
              <a:spcBef>
                <a:spcPct val="20000"/>
              </a:spcBef>
              <a:spcAft>
                <a:spcPct val="0"/>
              </a:spcAft>
              <a:buClr>
                <a:schemeClr val="tx1"/>
              </a:buClr>
              <a:buSzPct val="100000"/>
            </a:pPr>
            <a:endParaRPr lang="en-US" sz="2000" b="1" dirty="0"/>
          </a:p>
          <a:p>
            <a:pPr algn="just" fontAlgn="base" latinLnBrk="0">
              <a:spcBef>
                <a:spcPct val="20000"/>
              </a:spcBef>
              <a:spcAft>
                <a:spcPct val="0"/>
              </a:spcAft>
              <a:buClr>
                <a:schemeClr val="tx1"/>
              </a:buClr>
              <a:buSzPct val="100000"/>
            </a:pPr>
            <a:r>
              <a:rPr lang="en-US" sz="2000" b="1" dirty="0"/>
              <a:t>2.Introduction of graph</a:t>
            </a:r>
          </a:p>
          <a:p>
            <a:pPr algn="just" fontAlgn="base" latinLnBrk="0">
              <a:spcBef>
                <a:spcPct val="20000"/>
              </a:spcBef>
              <a:spcAft>
                <a:spcPct val="0"/>
              </a:spcAft>
              <a:buClr>
                <a:schemeClr val="tx1"/>
              </a:buClr>
              <a:buSzPct val="100000"/>
            </a:pPr>
            <a:endParaRPr lang="en-US" sz="2000" b="1" dirty="0"/>
          </a:p>
          <a:p>
            <a:pPr algn="just" fontAlgn="base" latinLnBrk="0">
              <a:spcBef>
                <a:spcPct val="20000"/>
              </a:spcBef>
              <a:spcAft>
                <a:spcPct val="0"/>
              </a:spcAft>
              <a:buClr>
                <a:schemeClr val="tx1"/>
              </a:buClr>
              <a:buSzPct val="100000"/>
            </a:pPr>
            <a:r>
              <a:rPr lang="en-US" sz="2000" b="1" dirty="0"/>
              <a:t>3.Application of graph</a:t>
            </a:r>
          </a:p>
          <a:p>
            <a:pPr algn="just" fontAlgn="base" latinLnBrk="0">
              <a:spcBef>
                <a:spcPct val="20000"/>
              </a:spcBef>
              <a:spcAft>
                <a:spcPct val="0"/>
              </a:spcAft>
              <a:buClr>
                <a:schemeClr val="tx1"/>
              </a:buClr>
              <a:buSzPct val="100000"/>
            </a:pPr>
            <a:r>
              <a:rPr lang="en-US" sz="2000" b="1" dirty="0"/>
              <a:t>	1.KG in medical domain</a:t>
            </a:r>
          </a:p>
          <a:p>
            <a:pPr algn="just" fontAlgn="base" latinLnBrk="0">
              <a:spcBef>
                <a:spcPct val="20000"/>
              </a:spcBef>
              <a:spcAft>
                <a:spcPct val="0"/>
              </a:spcAft>
              <a:buClr>
                <a:schemeClr val="tx1"/>
              </a:buClr>
              <a:buSzPct val="100000"/>
            </a:pPr>
            <a:r>
              <a:rPr lang="en-US" sz="2000" b="1" dirty="0"/>
              <a:t>	2.molecular learning</a:t>
            </a:r>
          </a:p>
        </p:txBody>
      </p:sp>
      <p:sp>
        <p:nvSpPr>
          <p:cNvPr id="3" name="TextBox 2">
            <a:extLst>
              <a:ext uri="{FF2B5EF4-FFF2-40B4-BE49-F238E27FC236}">
                <a16:creationId xmlns:a16="http://schemas.microsoft.com/office/drawing/2014/main" id="{6F0A70A0-3D7C-3841-599E-6235D0497CD9}"/>
              </a:ext>
            </a:extLst>
          </p:cNvPr>
          <p:cNvSpPr txBox="1"/>
          <p:nvPr/>
        </p:nvSpPr>
        <p:spPr>
          <a:xfrm>
            <a:off x="190502" y="114302"/>
            <a:ext cx="9815649" cy="523220"/>
          </a:xfrm>
          <a:prstGeom prst="rect">
            <a:avLst/>
          </a:prstGeom>
          <a:noFill/>
        </p:spPr>
        <p:txBody>
          <a:bodyPr wrap="square" rtlCol="0">
            <a:spAutoFit/>
          </a:bodyPr>
          <a:lstStyle/>
          <a:p>
            <a:pPr latinLnBrk="0"/>
            <a:r>
              <a:rPr lang="en-US" sz="2800" dirty="0">
                <a:solidFill>
                  <a:schemeClr val="bg1"/>
                </a:solidFill>
              </a:rPr>
              <a:t>Contents</a:t>
            </a:r>
            <a:endParaRPr lang="en-US" altLang="ko-KR" sz="2800" dirty="0">
              <a:solidFill>
                <a:schemeClr val="bg1"/>
              </a:solidFill>
              <a:latin typeface="Malgun Gothic (Body)"/>
            </a:endParaRPr>
          </a:p>
        </p:txBody>
      </p:sp>
    </p:spTree>
    <p:extLst>
      <p:ext uri="{BB962C8B-B14F-4D97-AF65-F5344CB8AC3E}">
        <p14:creationId xmlns:p14="http://schemas.microsoft.com/office/powerpoint/2010/main" val="214374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AF6FD70-EF61-AC59-97E2-26CCF2EE8A15}"/>
              </a:ext>
            </a:extLst>
          </p:cNvPr>
          <p:cNvPicPr>
            <a:picLocks noChangeAspect="1"/>
          </p:cNvPicPr>
          <p:nvPr/>
        </p:nvPicPr>
        <p:blipFill>
          <a:blip r:embed="rId2"/>
          <a:stretch>
            <a:fillRect/>
          </a:stretch>
        </p:blipFill>
        <p:spPr>
          <a:xfrm>
            <a:off x="5685245" y="2926582"/>
            <a:ext cx="6328703" cy="3415877"/>
          </a:xfrm>
          <a:prstGeom prst="rect">
            <a:avLst/>
          </a:prstGeom>
        </p:spPr>
      </p:pic>
      <p:pic>
        <p:nvPicPr>
          <p:cNvPr id="5" name="그림 4">
            <a:extLst>
              <a:ext uri="{FF2B5EF4-FFF2-40B4-BE49-F238E27FC236}">
                <a16:creationId xmlns:a16="http://schemas.microsoft.com/office/drawing/2014/main" id="{2BD2842D-F465-68F7-042A-455CBFB0959B}"/>
              </a:ext>
            </a:extLst>
          </p:cNvPr>
          <p:cNvPicPr>
            <a:picLocks noChangeAspect="1"/>
          </p:cNvPicPr>
          <p:nvPr/>
        </p:nvPicPr>
        <p:blipFill>
          <a:blip r:embed="rId3"/>
          <a:stretch>
            <a:fillRect/>
          </a:stretch>
        </p:blipFill>
        <p:spPr>
          <a:xfrm>
            <a:off x="880779" y="3089994"/>
            <a:ext cx="5215221" cy="3365447"/>
          </a:xfrm>
          <a:prstGeom prst="rect">
            <a:avLst/>
          </a:prstGeom>
        </p:spPr>
      </p:pic>
      <p:sp>
        <p:nvSpPr>
          <p:cNvPr id="6" name="TextBox 5">
            <a:extLst>
              <a:ext uri="{FF2B5EF4-FFF2-40B4-BE49-F238E27FC236}">
                <a16:creationId xmlns:a16="http://schemas.microsoft.com/office/drawing/2014/main" id="{1DA5E860-F049-AFC1-2727-BCD1A057D5E4}"/>
              </a:ext>
            </a:extLst>
          </p:cNvPr>
          <p:cNvSpPr txBox="1"/>
          <p:nvPr/>
        </p:nvSpPr>
        <p:spPr>
          <a:xfrm>
            <a:off x="679387" y="874455"/>
            <a:ext cx="10139504" cy="1631216"/>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Knowledge graph is form of Knowledge as a graph</a:t>
            </a:r>
          </a:p>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Over the specific domain, KG express every entity in this world</a:t>
            </a:r>
          </a:p>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KG formed by two element</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Entity</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relation</a:t>
            </a:r>
            <a:endParaRPr lang="en-US" altLang="ko-KR" sz="2000" dirty="0">
              <a:latin typeface="Malgun Gothic (Body)"/>
              <a:cs typeface="Arial" panose="020B0604020202020204" pitchFamily="34" charset="0"/>
            </a:endParaRPr>
          </a:p>
        </p:txBody>
      </p:sp>
    </p:spTree>
    <p:extLst>
      <p:ext uri="{BB962C8B-B14F-4D97-AF65-F5344CB8AC3E}">
        <p14:creationId xmlns:p14="http://schemas.microsoft.com/office/powerpoint/2010/main" val="3102844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nderstanding EMR vs EHR in Healthcare | Experity">
            <a:extLst>
              <a:ext uri="{FF2B5EF4-FFF2-40B4-BE49-F238E27FC236}">
                <a16:creationId xmlns:a16="http://schemas.microsoft.com/office/drawing/2014/main" id="{B46600B9-E98F-5F19-2043-F7B4BDF3C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812" y="1404937"/>
            <a:ext cx="6072188" cy="4048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B09613-6797-9331-3DED-36300FB33F6E}"/>
              </a:ext>
            </a:extLst>
          </p:cNvPr>
          <p:cNvSpPr txBox="1"/>
          <p:nvPr/>
        </p:nvSpPr>
        <p:spPr>
          <a:xfrm>
            <a:off x="190500" y="1536173"/>
            <a:ext cx="5724526" cy="3785652"/>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EMR data is the record that serve demographic, diagnosis, prescription, test information .etc</a:t>
            </a:r>
          </a:p>
          <a:p>
            <a:pPr marL="285750"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It is useful when medical staff make a decision. </a:t>
            </a:r>
          </a:p>
          <a:p>
            <a:pPr marL="285750"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Recent year, a lot of paper try to make diagnostic AI based on EMR data</a:t>
            </a:r>
          </a:p>
          <a:p>
            <a:pPr marL="285750"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But EMR data alone does not provide sufficient information for AI</a:t>
            </a:r>
            <a:endParaRPr lang="en-US" altLang="ko-KR" sz="2000" dirty="0">
              <a:latin typeface="Malgun Gothic (Body)"/>
              <a:cs typeface="Arial" panose="020B0604020202020204" pitchFamily="34" charset="0"/>
            </a:endParaRPr>
          </a:p>
        </p:txBody>
      </p:sp>
    </p:spTree>
    <p:extLst>
      <p:ext uri="{BB962C8B-B14F-4D97-AF65-F5344CB8AC3E}">
        <p14:creationId xmlns:p14="http://schemas.microsoft.com/office/powerpoint/2010/main" val="2665678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5C0449-F177-EAD8-EE12-12AF38843C9D}"/>
              </a:ext>
            </a:extLst>
          </p:cNvPr>
          <p:cNvSpPr txBox="1"/>
          <p:nvPr/>
        </p:nvSpPr>
        <p:spPr>
          <a:xfrm>
            <a:off x="190500" y="1536173"/>
            <a:ext cx="11925300" cy="1323439"/>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To make sufficient information for AI, there are solutions</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Convert EMR data to sequential form which can serve timeline information</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Extract feature by LLM can serve </a:t>
            </a:r>
            <a:r>
              <a:rPr lang="en-GB" altLang="ko-KR" sz="2000" dirty="0" err="1">
                <a:latin typeface="Malgun Gothic (Body)"/>
                <a:cs typeface="Arial" panose="020B0604020202020204" pitchFamily="34" charset="0"/>
              </a:rPr>
              <a:t>descriptional</a:t>
            </a:r>
            <a:r>
              <a:rPr lang="en-GB" altLang="ko-KR" sz="2000" dirty="0">
                <a:latin typeface="Malgun Gothic (Body)"/>
                <a:cs typeface="Arial" panose="020B0604020202020204" pitchFamily="34" charset="0"/>
              </a:rPr>
              <a:t> information</a:t>
            </a:r>
          </a:p>
          <a:p>
            <a:pPr marL="742950" lvl="1" indent="-285750" algn="just" latinLnBrk="0">
              <a:buFont typeface="Arial" panose="020B0604020202020204" pitchFamily="34" charset="0"/>
              <a:buChar char="•"/>
            </a:pPr>
            <a:r>
              <a:rPr lang="en-GB" altLang="ko-KR" sz="2000" dirty="0">
                <a:solidFill>
                  <a:srgbClr val="FF0000"/>
                </a:solidFill>
                <a:latin typeface="Malgun Gothic (Body)"/>
                <a:cs typeface="Arial" panose="020B0604020202020204" pitchFamily="34" charset="0"/>
              </a:rPr>
              <a:t>Construct  KG can serve topological information</a:t>
            </a:r>
            <a:endParaRPr lang="en-US" altLang="ko-KR" sz="2000" dirty="0">
              <a:solidFill>
                <a:srgbClr val="FF0000"/>
              </a:solidFill>
              <a:latin typeface="Malgun Gothic (Body)"/>
              <a:cs typeface="Arial" panose="020B0604020202020204" pitchFamily="34" charset="0"/>
            </a:endParaRPr>
          </a:p>
        </p:txBody>
      </p:sp>
      <p:pic>
        <p:nvPicPr>
          <p:cNvPr id="4" name="그림 3">
            <a:extLst>
              <a:ext uri="{FF2B5EF4-FFF2-40B4-BE49-F238E27FC236}">
                <a16:creationId xmlns:a16="http://schemas.microsoft.com/office/drawing/2014/main" id="{672A91D3-7FE1-A096-ADEC-0856DB4D55A2}"/>
              </a:ext>
            </a:extLst>
          </p:cNvPr>
          <p:cNvPicPr>
            <a:picLocks noChangeAspect="1"/>
          </p:cNvPicPr>
          <p:nvPr/>
        </p:nvPicPr>
        <p:blipFill>
          <a:blip r:embed="rId2"/>
          <a:stretch>
            <a:fillRect/>
          </a:stretch>
        </p:blipFill>
        <p:spPr>
          <a:xfrm>
            <a:off x="733425" y="3359080"/>
            <a:ext cx="6663318" cy="3159924"/>
          </a:xfrm>
          <a:prstGeom prst="rect">
            <a:avLst/>
          </a:prstGeom>
        </p:spPr>
      </p:pic>
    </p:spTree>
    <p:extLst>
      <p:ext uri="{BB962C8B-B14F-4D97-AF65-F5344CB8AC3E}">
        <p14:creationId xmlns:p14="http://schemas.microsoft.com/office/powerpoint/2010/main" val="53476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17D46E-8301-0DA0-E832-B069530779EB}"/>
              </a:ext>
            </a:extLst>
          </p:cNvPr>
          <p:cNvSpPr txBox="1"/>
          <p:nvPr/>
        </p:nvSpPr>
        <p:spPr>
          <a:xfrm>
            <a:off x="266700" y="1212323"/>
            <a:ext cx="11582400" cy="2862322"/>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Topological information, it is very crucial factor of diagnosis</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Patient who have cough and who have cough with </a:t>
            </a:r>
            <a:r>
              <a:rPr lang="en-GB" altLang="ko-KR" sz="2000" dirty="0" err="1">
                <a:latin typeface="Malgun Gothic (Body)"/>
                <a:cs typeface="Arial" panose="020B0604020202020204" pitchFamily="34" charset="0"/>
              </a:rPr>
              <a:t>hemoptysis</a:t>
            </a:r>
            <a:r>
              <a:rPr lang="en-GB" altLang="ko-KR" sz="2000" dirty="0">
                <a:latin typeface="Malgun Gothic (Body)"/>
                <a:cs typeface="Arial" panose="020B0604020202020204" pitchFamily="34" charset="0"/>
              </a:rPr>
              <a:t> are different.</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Patient who have </a:t>
            </a:r>
            <a:r>
              <a:rPr lang="en-GB" altLang="ko-KR" sz="2000" dirty="0" err="1">
                <a:latin typeface="Malgun Gothic (Body)"/>
                <a:cs typeface="Arial" panose="020B0604020202020204" pitchFamily="34" charset="0"/>
              </a:rPr>
              <a:t>tumor</a:t>
            </a:r>
            <a:r>
              <a:rPr lang="en-GB" altLang="ko-KR" sz="2000" dirty="0">
                <a:latin typeface="Malgun Gothic (Body)"/>
                <a:cs typeface="Arial" panose="020B0604020202020204" pitchFamily="34" charset="0"/>
              </a:rPr>
              <a:t> and who have </a:t>
            </a:r>
            <a:r>
              <a:rPr lang="en-GB" altLang="ko-KR" sz="2000" dirty="0" err="1">
                <a:latin typeface="Malgun Gothic (Body)"/>
                <a:cs typeface="Arial" panose="020B0604020202020204" pitchFamily="34" charset="0"/>
              </a:rPr>
              <a:t>tumor</a:t>
            </a:r>
            <a:r>
              <a:rPr lang="en-GB" altLang="ko-KR" sz="2000" dirty="0">
                <a:latin typeface="Malgun Gothic (Body)"/>
                <a:cs typeface="Arial" panose="020B0604020202020204" pitchFamily="34" charset="0"/>
              </a:rPr>
              <a:t> with family history are different.</a:t>
            </a:r>
          </a:p>
          <a:p>
            <a:pPr marL="742950" lvl="1"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This example is very simple. But in real world, not only 2 but also 10, 20, 100…. Case exist</a:t>
            </a:r>
          </a:p>
          <a:p>
            <a:pPr marL="742950" lvl="1"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We can easily express complex structure as a graph.</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We can easily predict what disease patient have from graph.</a:t>
            </a:r>
          </a:p>
          <a:p>
            <a:pPr marL="285750"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p:txBody>
      </p:sp>
    </p:spTree>
    <p:extLst>
      <p:ext uri="{BB962C8B-B14F-4D97-AF65-F5344CB8AC3E}">
        <p14:creationId xmlns:p14="http://schemas.microsoft.com/office/powerpoint/2010/main" val="2426880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45A17E-66D3-92B0-3650-8685086462BD}"/>
              </a:ext>
            </a:extLst>
          </p:cNvPr>
          <p:cNvSpPr txBox="1"/>
          <p:nvPr/>
        </p:nvSpPr>
        <p:spPr>
          <a:xfrm>
            <a:off x="266700" y="1212323"/>
            <a:ext cx="9686925" cy="707886"/>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In this paper, they propose the model, Literal KG that predict animal diseases.</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They use not only symptoms data but also species, breed, drug .etc</a:t>
            </a:r>
            <a:endParaRPr lang="en-US" altLang="ko-KR" sz="2000" dirty="0">
              <a:latin typeface="Malgun Gothic (Body)"/>
              <a:cs typeface="Arial" panose="020B0604020202020204" pitchFamily="34" charset="0"/>
            </a:endParaRPr>
          </a:p>
        </p:txBody>
      </p:sp>
      <p:pic>
        <p:nvPicPr>
          <p:cNvPr id="6" name="그림 5">
            <a:extLst>
              <a:ext uri="{FF2B5EF4-FFF2-40B4-BE49-F238E27FC236}">
                <a16:creationId xmlns:a16="http://schemas.microsoft.com/office/drawing/2014/main" id="{692384CD-8C8C-E31B-8C67-8671BE0DD35C}"/>
              </a:ext>
            </a:extLst>
          </p:cNvPr>
          <p:cNvPicPr>
            <a:picLocks noChangeAspect="1"/>
          </p:cNvPicPr>
          <p:nvPr/>
        </p:nvPicPr>
        <p:blipFill>
          <a:blip r:embed="rId2"/>
          <a:stretch>
            <a:fillRect/>
          </a:stretch>
        </p:blipFill>
        <p:spPr>
          <a:xfrm>
            <a:off x="1266239" y="2005934"/>
            <a:ext cx="3929258" cy="4676775"/>
          </a:xfrm>
          <a:prstGeom prst="rect">
            <a:avLst/>
          </a:prstGeom>
        </p:spPr>
      </p:pic>
      <p:pic>
        <p:nvPicPr>
          <p:cNvPr id="8" name="그림 7">
            <a:extLst>
              <a:ext uri="{FF2B5EF4-FFF2-40B4-BE49-F238E27FC236}">
                <a16:creationId xmlns:a16="http://schemas.microsoft.com/office/drawing/2014/main" id="{7FAEE787-2787-F963-D4D0-D5A8946D1A7B}"/>
              </a:ext>
            </a:extLst>
          </p:cNvPr>
          <p:cNvPicPr>
            <a:picLocks noChangeAspect="1"/>
          </p:cNvPicPr>
          <p:nvPr/>
        </p:nvPicPr>
        <p:blipFill>
          <a:blip r:embed="rId3"/>
          <a:stretch>
            <a:fillRect/>
          </a:stretch>
        </p:blipFill>
        <p:spPr>
          <a:xfrm>
            <a:off x="5357410" y="2005934"/>
            <a:ext cx="5763429" cy="2543530"/>
          </a:xfrm>
          <a:prstGeom prst="rect">
            <a:avLst/>
          </a:prstGeom>
        </p:spPr>
      </p:pic>
    </p:spTree>
    <p:extLst>
      <p:ext uri="{BB962C8B-B14F-4D97-AF65-F5344CB8AC3E}">
        <p14:creationId xmlns:p14="http://schemas.microsoft.com/office/powerpoint/2010/main" val="4091203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F4EC725-19B7-66EF-D27D-D6B651AB9E31}"/>
              </a:ext>
            </a:extLst>
          </p:cNvPr>
          <p:cNvPicPr>
            <a:picLocks noChangeAspect="1"/>
          </p:cNvPicPr>
          <p:nvPr/>
        </p:nvPicPr>
        <p:blipFill>
          <a:blip r:embed="rId2"/>
          <a:stretch>
            <a:fillRect/>
          </a:stretch>
        </p:blipFill>
        <p:spPr>
          <a:xfrm>
            <a:off x="2942818" y="1202798"/>
            <a:ext cx="6810781" cy="4879199"/>
          </a:xfrm>
          <a:prstGeom prst="rect">
            <a:avLst/>
          </a:prstGeom>
        </p:spPr>
      </p:pic>
    </p:spTree>
    <p:extLst>
      <p:ext uri="{BB962C8B-B14F-4D97-AF65-F5344CB8AC3E}">
        <p14:creationId xmlns:p14="http://schemas.microsoft.com/office/powerpoint/2010/main" val="4280947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A64AA6E-F142-ADF9-F4F9-6991D1A58DDA}"/>
              </a:ext>
            </a:extLst>
          </p:cNvPr>
          <p:cNvPicPr>
            <a:picLocks noChangeAspect="1"/>
          </p:cNvPicPr>
          <p:nvPr/>
        </p:nvPicPr>
        <p:blipFill>
          <a:blip r:embed="rId2"/>
          <a:stretch>
            <a:fillRect/>
          </a:stretch>
        </p:blipFill>
        <p:spPr>
          <a:xfrm>
            <a:off x="966571" y="1652424"/>
            <a:ext cx="10258857" cy="3866801"/>
          </a:xfrm>
          <a:prstGeom prst="rect">
            <a:avLst/>
          </a:prstGeom>
        </p:spPr>
      </p:pic>
    </p:spTree>
    <p:extLst>
      <p:ext uri="{BB962C8B-B14F-4D97-AF65-F5344CB8AC3E}">
        <p14:creationId xmlns:p14="http://schemas.microsoft.com/office/powerpoint/2010/main" val="3020606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D496FB-C14A-F03C-A168-8890682054AF}"/>
              </a:ext>
            </a:extLst>
          </p:cNvPr>
          <p:cNvSpPr txBox="1"/>
          <p:nvPr/>
        </p:nvSpPr>
        <p:spPr>
          <a:xfrm>
            <a:off x="190500" y="1536173"/>
            <a:ext cx="10610850" cy="3477875"/>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In medical domain, hallucination issue is very critical.</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LLM is clumsy at capturing factual knowledge </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Recent year, the lying issue is solving but still here.</a:t>
            </a:r>
          </a:p>
          <a:p>
            <a:pPr marL="742950" lvl="1"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Why the issue occur is from LLM’s mechanism</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Language is not a fact. It is description of fact. </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LLM just capture language’s pattern. Not a pattern of fact</a:t>
            </a:r>
          </a:p>
          <a:p>
            <a:pPr marL="742950" lvl="1"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endParaRPr lang="en-GB" altLang="ko-KR" sz="2000" dirty="0">
              <a:solidFill>
                <a:srgbClr val="FF0000"/>
              </a:solidFill>
              <a:latin typeface="Malgun Gothic (Body)"/>
              <a:cs typeface="Arial" panose="020B0604020202020204" pitchFamily="34" charset="0"/>
            </a:endParaRPr>
          </a:p>
          <a:p>
            <a:pPr marL="285750" indent="-285750" algn="just" latinLnBrk="0">
              <a:buFont typeface="Arial" panose="020B0604020202020204" pitchFamily="34" charset="0"/>
              <a:buChar char="•"/>
            </a:pPr>
            <a:r>
              <a:rPr lang="en-GB" altLang="ko-KR" sz="2000" dirty="0">
                <a:solidFill>
                  <a:srgbClr val="FF0000"/>
                </a:solidFill>
                <a:latin typeface="Malgun Gothic (Body)"/>
                <a:cs typeface="Arial" panose="020B0604020202020204" pitchFamily="34" charset="0"/>
              </a:rPr>
              <a:t>How can we solve this problem?</a:t>
            </a:r>
          </a:p>
          <a:p>
            <a:pPr marL="742950" lvl="1" indent="-285750" algn="just" latinLnBrk="0">
              <a:buFont typeface="Arial" panose="020B0604020202020204" pitchFamily="34" charset="0"/>
              <a:buChar char="•"/>
            </a:pPr>
            <a:r>
              <a:rPr lang="en-GB" altLang="ko-KR" sz="2000" dirty="0">
                <a:solidFill>
                  <a:srgbClr val="FF0000"/>
                </a:solidFill>
                <a:latin typeface="Malgun Gothic (Body)"/>
                <a:cs typeface="Arial" panose="020B0604020202020204" pitchFamily="34" charset="0"/>
              </a:rPr>
              <a:t>Use KG which is FACT itself.</a:t>
            </a:r>
          </a:p>
        </p:txBody>
      </p:sp>
    </p:spTree>
    <p:extLst>
      <p:ext uri="{BB962C8B-B14F-4D97-AF65-F5344CB8AC3E}">
        <p14:creationId xmlns:p14="http://schemas.microsoft.com/office/powerpoint/2010/main" val="1682257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661C097-D683-803D-A37E-6B53C4D3DE44}"/>
              </a:ext>
            </a:extLst>
          </p:cNvPr>
          <p:cNvPicPr>
            <a:picLocks noChangeAspect="1"/>
          </p:cNvPicPr>
          <p:nvPr/>
        </p:nvPicPr>
        <p:blipFill>
          <a:blip r:embed="rId2"/>
          <a:stretch>
            <a:fillRect/>
          </a:stretch>
        </p:blipFill>
        <p:spPr>
          <a:xfrm>
            <a:off x="1047659" y="980858"/>
            <a:ext cx="4896285" cy="2448142"/>
          </a:xfrm>
          <a:prstGeom prst="rect">
            <a:avLst/>
          </a:prstGeom>
        </p:spPr>
      </p:pic>
      <p:pic>
        <p:nvPicPr>
          <p:cNvPr id="5" name="그림 4">
            <a:extLst>
              <a:ext uri="{FF2B5EF4-FFF2-40B4-BE49-F238E27FC236}">
                <a16:creationId xmlns:a16="http://schemas.microsoft.com/office/drawing/2014/main" id="{B2CB8364-B136-5DFD-C66A-68D04B204BFC}"/>
              </a:ext>
            </a:extLst>
          </p:cNvPr>
          <p:cNvPicPr>
            <a:picLocks noChangeAspect="1"/>
          </p:cNvPicPr>
          <p:nvPr/>
        </p:nvPicPr>
        <p:blipFill>
          <a:blip r:embed="rId3"/>
          <a:stretch>
            <a:fillRect/>
          </a:stretch>
        </p:blipFill>
        <p:spPr>
          <a:xfrm>
            <a:off x="804599" y="3429000"/>
            <a:ext cx="5572903" cy="3143689"/>
          </a:xfrm>
          <a:prstGeom prst="rect">
            <a:avLst/>
          </a:prstGeom>
        </p:spPr>
      </p:pic>
      <p:pic>
        <p:nvPicPr>
          <p:cNvPr id="7" name="그림 6">
            <a:extLst>
              <a:ext uri="{FF2B5EF4-FFF2-40B4-BE49-F238E27FC236}">
                <a16:creationId xmlns:a16="http://schemas.microsoft.com/office/drawing/2014/main" id="{5D495EB5-EF72-7989-440C-9277CDCE9C6A}"/>
              </a:ext>
            </a:extLst>
          </p:cNvPr>
          <p:cNvPicPr>
            <a:picLocks noChangeAspect="1"/>
          </p:cNvPicPr>
          <p:nvPr/>
        </p:nvPicPr>
        <p:blipFill>
          <a:blip r:embed="rId4"/>
          <a:stretch>
            <a:fillRect/>
          </a:stretch>
        </p:blipFill>
        <p:spPr>
          <a:xfrm>
            <a:off x="6620562" y="980858"/>
            <a:ext cx="4679064" cy="2824427"/>
          </a:xfrm>
          <a:prstGeom prst="rect">
            <a:avLst/>
          </a:prstGeom>
        </p:spPr>
      </p:pic>
    </p:spTree>
    <p:extLst>
      <p:ext uri="{BB962C8B-B14F-4D97-AF65-F5344CB8AC3E}">
        <p14:creationId xmlns:p14="http://schemas.microsoft.com/office/powerpoint/2010/main" val="4182740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2632736-D665-E113-735A-DAB0FBC7ED8C}"/>
              </a:ext>
            </a:extLst>
          </p:cNvPr>
          <p:cNvPicPr>
            <a:picLocks noChangeAspect="1"/>
          </p:cNvPicPr>
          <p:nvPr/>
        </p:nvPicPr>
        <p:blipFill>
          <a:blip r:embed="rId2"/>
          <a:stretch>
            <a:fillRect/>
          </a:stretch>
        </p:blipFill>
        <p:spPr>
          <a:xfrm>
            <a:off x="5981690" y="1087256"/>
            <a:ext cx="5153458" cy="2341744"/>
          </a:xfrm>
          <a:prstGeom prst="rect">
            <a:avLst/>
          </a:prstGeom>
        </p:spPr>
      </p:pic>
      <p:pic>
        <p:nvPicPr>
          <p:cNvPr id="10" name="그림 9">
            <a:extLst>
              <a:ext uri="{FF2B5EF4-FFF2-40B4-BE49-F238E27FC236}">
                <a16:creationId xmlns:a16="http://schemas.microsoft.com/office/drawing/2014/main" id="{69BF9AAE-BA73-204F-B85A-32157380F71C}"/>
              </a:ext>
            </a:extLst>
          </p:cNvPr>
          <p:cNvPicPr>
            <a:picLocks noChangeAspect="1"/>
          </p:cNvPicPr>
          <p:nvPr/>
        </p:nvPicPr>
        <p:blipFill>
          <a:blip r:embed="rId3"/>
          <a:stretch>
            <a:fillRect/>
          </a:stretch>
        </p:blipFill>
        <p:spPr>
          <a:xfrm>
            <a:off x="5105400" y="3429000"/>
            <a:ext cx="5695950" cy="2680699"/>
          </a:xfrm>
          <a:prstGeom prst="rect">
            <a:avLst/>
          </a:prstGeom>
        </p:spPr>
      </p:pic>
      <p:pic>
        <p:nvPicPr>
          <p:cNvPr id="12" name="그림 11">
            <a:extLst>
              <a:ext uri="{FF2B5EF4-FFF2-40B4-BE49-F238E27FC236}">
                <a16:creationId xmlns:a16="http://schemas.microsoft.com/office/drawing/2014/main" id="{24C3C133-70CE-2D8F-4CC0-CC6B92C4724E}"/>
              </a:ext>
            </a:extLst>
          </p:cNvPr>
          <p:cNvPicPr>
            <a:picLocks noChangeAspect="1"/>
          </p:cNvPicPr>
          <p:nvPr/>
        </p:nvPicPr>
        <p:blipFill>
          <a:blip r:embed="rId4"/>
          <a:stretch>
            <a:fillRect/>
          </a:stretch>
        </p:blipFill>
        <p:spPr>
          <a:xfrm>
            <a:off x="334071" y="872068"/>
            <a:ext cx="5448283" cy="2772120"/>
          </a:xfrm>
          <a:prstGeom prst="rect">
            <a:avLst/>
          </a:prstGeom>
        </p:spPr>
      </p:pic>
    </p:spTree>
    <p:extLst>
      <p:ext uri="{BB962C8B-B14F-4D97-AF65-F5344CB8AC3E}">
        <p14:creationId xmlns:p14="http://schemas.microsoft.com/office/powerpoint/2010/main" val="1048550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2495B-E761-2B89-B080-027D8DCD0554}"/>
              </a:ext>
            </a:extLst>
          </p:cNvPr>
          <p:cNvSpPr txBox="1"/>
          <p:nvPr/>
        </p:nvSpPr>
        <p:spPr>
          <a:xfrm>
            <a:off x="1266451" y="2916631"/>
            <a:ext cx="9824044" cy="861774"/>
          </a:xfrm>
          <a:prstGeom prst="rect">
            <a:avLst/>
          </a:prstGeom>
          <a:noFill/>
        </p:spPr>
        <p:txBody>
          <a:bodyPr wrap="square" rtlCol="0">
            <a:spAutoFit/>
          </a:bodyPr>
          <a:lstStyle/>
          <a:p>
            <a:pPr algn="just" fontAlgn="base" latinLnBrk="0">
              <a:spcBef>
                <a:spcPct val="20000"/>
              </a:spcBef>
              <a:spcAft>
                <a:spcPct val="0"/>
              </a:spcAft>
              <a:buClr>
                <a:schemeClr val="tx1"/>
              </a:buClr>
              <a:buSzPct val="100000"/>
            </a:pPr>
            <a:r>
              <a:rPr lang="en-US" sz="5000" b="1" dirty="0"/>
              <a:t>Basic concept of Deep learning</a:t>
            </a:r>
          </a:p>
        </p:txBody>
      </p:sp>
    </p:spTree>
    <p:extLst>
      <p:ext uri="{BB962C8B-B14F-4D97-AF65-F5344CB8AC3E}">
        <p14:creationId xmlns:p14="http://schemas.microsoft.com/office/powerpoint/2010/main" val="3816918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B34738F-4856-B39B-3071-803940EFB631}"/>
              </a:ext>
            </a:extLst>
          </p:cNvPr>
          <p:cNvPicPr>
            <a:picLocks noChangeAspect="1"/>
          </p:cNvPicPr>
          <p:nvPr/>
        </p:nvPicPr>
        <p:blipFill>
          <a:blip r:embed="rId2"/>
          <a:stretch>
            <a:fillRect/>
          </a:stretch>
        </p:blipFill>
        <p:spPr>
          <a:xfrm>
            <a:off x="2657156" y="1366598"/>
            <a:ext cx="6067744" cy="4538167"/>
          </a:xfrm>
          <a:prstGeom prst="rect">
            <a:avLst/>
          </a:prstGeom>
        </p:spPr>
      </p:pic>
    </p:spTree>
    <p:extLst>
      <p:ext uri="{BB962C8B-B14F-4D97-AF65-F5344CB8AC3E}">
        <p14:creationId xmlns:p14="http://schemas.microsoft.com/office/powerpoint/2010/main" val="463674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9D72B3-241A-A082-D241-69A8C51C5FD0}"/>
              </a:ext>
            </a:extLst>
          </p:cNvPr>
          <p:cNvSpPr txBox="1"/>
          <p:nvPr/>
        </p:nvSpPr>
        <p:spPr>
          <a:xfrm>
            <a:off x="3051968" y="2998113"/>
            <a:ext cx="6088063" cy="861774"/>
          </a:xfrm>
          <a:prstGeom prst="rect">
            <a:avLst/>
          </a:prstGeom>
          <a:noFill/>
        </p:spPr>
        <p:txBody>
          <a:bodyPr wrap="square" rtlCol="0">
            <a:spAutoFit/>
          </a:bodyPr>
          <a:lstStyle/>
          <a:p>
            <a:pPr algn="just" fontAlgn="base" latinLnBrk="0">
              <a:spcBef>
                <a:spcPct val="20000"/>
              </a:spcBef>
              <a:spcAft>
                <a:spcPct val="0"/>
              </a:spcAft>
              <a:buClr>
                <a:schemeClr val="tx1"/>
              </a:buClr>
              <a:buSzPct val="100000"/>
            </a:pPr>
            <a:r>
              <a:rPr lang="en-US" sz="5000" b="1" dirty="0"/>
              <a:t>Molecular Learning</a:t>
            </a:r>
          </a:p>
        </p:txBody>
      </p:sp>
    </p:spTree>
    <p:extLst>
      <p:ext uri="{BB962C8B-B14F-4D97-AF65-F5344CB8AC3E}">
        <p14:creationId xmlns:p14="http://schemas.microsoft.com/office/powerpoint/2010/main" val="1135370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3A287-4E34-D6B5-D683-7C0059B6DFC6}"/>
              </a:ext>
            </a:extLst>
          </p:cNvPr>
          <p:cNvSpPr txBox="1"/>
          <p:nvPr/>
        </p:nvSpPr>
        <p:spPr>
          <a:xfrm>
            <a:off x="190502" y="114302"/>
            <a:ext cx="9815649" cy="523220"/>
          </a:xfrm>
          <a:prstGeom prst="rect">
            <a:avLst/>
          </a:prstGeom>
          <a:noFill/>
        </p:spPr>
        <p:txBody>
          <a:bodyPr wrap="square" rtlCol="0">
            <a:spAutoFit/>
          </a:bodyPr>
          <a:lstStyle/>
          <a:p>
            <a:pPr latinLnBrk="0"/>
            <a:r>
              <a:rPr lang="en-US" sz="2800" dirty="0">
                <a:solidFill>
                  <a:schemeClr val="bg1"/>
                </a:solidFill>
                <a:latin typeface="Malgun Gothic (Body)"/>
              </a:rPr>
              <a:t>Recap: </a:t>
            </a:r>
            <a:r>
              <a:rPr lang="en-US" altLang="ko-KR" sz="2800" dirty="0">
                <a:solidFill>
                  <a:schemeClr val="bg1"/>
                </a:solidFill>
                <a:latin typeface="Malgun Gothic (Body)"/>
                <a:cs typeface="Arial" pitchFamily="34" charset="0"/>
              </a:rPr>
              <a:t>Graph Convolutional Networks (GCNs)</a:t>
            </a:r>
          </a:p>
        </p:txBody>
      </p:sp>
      <p:cxnSp>
        <p:nvCxnSpPr>
          <p:cNvPr id="5" name="직선 연결선 4">
            <a:extLst>
              <a:ext uri="{FF2B5EF4-FFF2-40B4-BE49-F238E27FC236}">
                <a16:creationId xmlns:a16="http://schemas.microsoft.com/office/drawing/2014/main" id="{D88AB322-FC21-2FEA-E9B4-9B335F4C0C5C}"/>
              </a:ext>
            </a:extLst>
          </p:cNvPr>
          <p:cNvCxnSpPr>
            <a:cxnSpLocks/>
          </p:cNvCxnSpPr>
          <p:nvPr/>
        </p:nvCxnSpPr>
        <p:spPr>
          <a:xfrm>
            <a:off x="190500" y="1465086"/>
            <a:ext cx="775918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B6917F9-BA22-08B3-F188-BC0A1DCB85CF}"/>
              </a:ext>
            </a:extLst>
          </p:cNvPr>
          <p:cNvSpPr txBox="1"/>
          <p:nvPr/>
        </p:nvSpPr>
        <p:spPr>
          <a:xfrm>
            <a:off x="692147" y="1754130"/>
            <a:ext cx="10788653" cy="1446550"/>
          </a:xfrm>
          <a:prstGeom prst="rect">
            <a:avLst/>
          </a:prstGeom>
          <a:noFill/>
        </p:spPr>
        <p:txBody>
          <a:bodyPr wrap="square" rtlCol="0">
            <a:spAutoFit/>
          </a:bodyPr>
          <a:lstStyle/>
          <a:p>
            <a:pPr marL="342900" indent="-342900" algn="just" fontAlgn="base" latinLnBrk="0">
              <a:spcBef>
                <a:spcPct val="20000"/>
              </a:spcBef>
              <a:spcAft>
                <a:spcPct val="0"/>
              </a:spcAft>
              <a:buClr>
                <a:schemeClr val="tx1"/>
              </a:buClr>
              <a:buSzPct val="100000"/>
              <a:buFont typeface="Arial" panose="020B0604020202020204" pitchFamily="34" charset="0"/>
              <a:buChar char="•"/>
            </a:pPr>
            <a:r>
              <a:rPr lang="en-US" sz="2000" dirty="0"/>
              <a:t>Key Idea: Each node aggregates information from its neighborhood to get contextualized node</a:t>
            </a:r>
            <a:r>
              <a:rPr lang="zh-CN" altLang="en-US" sz="2000" dirty="0"/>
              <a:t> </a:t>
            </a:r>
            <a:r>
              <a:rPr lang="en-US" sz="2000" dirty="0"/>
              <a:t>embedding.</a:t>
            </a:r>
          </a:p>
          <a:p>
            <a:pPr marL="342900" indent="-342900" algn="just" fontAlgn="base" latinLnBrk="0">
              <a:spcBef>
                <a:spcPct val="20000"/>
              </a:spcBef>
              <a:spcAft>
                <a:spcPct val="0"/>
              </a:spcAft>
              <a:buClr>
                <a:schemeClr val="tx1"/>
              </a:buClr>
              <a:buSzPct val="100000"/>
              <a:buFont typeface="Arial" panose="020B0604020202020204" pitchFamily="34" charset="0"/>
              <a:buChar char="•"/>
            </a:pPr>
            <a:r>
              <a:rPr lang="en-US" sz="2000" dirty="0"/>
              <a:t>Limitation: Most GNNs focus on homogeneous graph.</a:t>
            </a:r>
          </a:p>
          <a:p>
            <a:pPr algn="just" fontAlgn="base" latinLnBrk="0">
              <a:spcBef>
                <a:spcPct val="20000"/>
              </a:spcBef>
              <a:spcAft>
                <a:spcPct val="0"/>
              </a:spcAft>
              <a:buClr>
                <a:schemeClr val="tx1"/>
              </a:buClr>
              <a:buSzPct val="100000"/>
            </a:pPr>
            <a:endParaRPr lang="en-US" sz="2000" dirty="0"/>
          </a:p>
        </p:txBody>
      </p:sp>
      <p:pic>
        <p:nvPicPr>
          <p:cNvPr id="7" name="Picture 6">
            <a:extLst>
              <a:ext uri="{FF2B5EF4-FFF2-40B4-BE49-F238E27FC236}">
                <a16:creationId xmlns:a16="http://schemas.microsoft.com/office/drawing/2014/main" id="{3DD4773C-DE6C-4AEA-B52A-A21920893FD8}"/>
              </a:ext>
            </a:extLst>
          </p:cNvPr>
          <p:cNvPicPr>
            <a:picLocks noChangeAspect="1"/>
          </p:cNvPicPr>
          <p:nvPr/>
        </p:nvPicPr>
        <p:blipFill rotWithShape="1">
          <a:blip r:embed="rId2"/>
          <a:srcRect t="10718" b="5017"/>
          <a:stretch/>
        </p:blipFill>
        <p:spPr>
          <a:xfrm>
            <a:off x="1111247" y="3055684"/>
            <a:ext cx="8461378" cy="3216049"/>
          </a:xfrm>
          <a:prstGeom prst="rect">
            <a:avLst/>
          </a:prstGeom>
        </p:spPr>
      </p:pic>
      <p:sp>
        <p:nvSpPr>
          <p:cNvPr id="8" name="Speech Bubble: Oval 7">
            <a:extLst>
              <a:ext uri="{FF2B5EF4-FFF2-40B4-BE49-F238E27FC236}">
                <a16:creationId xmlns:a16="http://schemas.microsoft.com/office/drawing/2014/main" id="{246992CF-CF66-4BD9-8A70-2BEC937B37D8}"/>
              </a:ext>
            </a:extLst>
          </p:cNvPr>
          <p:cNvSpPr/>
          <p:nvPr/>
        </p:nvSpPr>
        <p:spPr>
          <a:xfrm>
            <a:off x="4062092" y="5499574"/>
            <a:ext cx="2571750" cy="772160"/>
          </a:xfrm>
          <a:prstGeom prst="wedgeEllipseCallout">
            <a:avLst>
              <a:gd name="adj1" fmla="val 29446"/>
              <a:gd name="adj2" fmla="val -84869"/>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solidFill>
                  <a:schemeClr val="tx1"/>
                </a:solidFill>
              </a:rPr>
              <a:t>Neural Transformation</a:t>
            </a:r>
          </a:p>
        </p:txBody>
      </p:sp>
      <p:sp>
        <p:nvSpPr>
          <p:cNvPr id="9" name="Speech Bubble: Oval 8">
            <a:extLst>
              <a:ext uri="{FF2B5EF4-FFF2-40B4-BE49-F238E27FC236}">
                <a16:creationId xmlns:a16="http://schemas.microsoft.com/office/drawing/2014/main" id="{A6380422-DB26-48B0-A39B-2207A58FEA75}"/>
              </a:ext>
            </a:extLst>
          </p:cNvPr>
          <p:cNvSpPr/>
          <p:nvPr/>
        </p:nvSpPr>
        <p:spPr>
          <a:xfrm>
            <a:off x="4230367" y="3062611"/>
            <a:ext cx="3454400" cy="731251"/>
          </a:xfrm>
          <a:prstGeom prst="wedgeEllipseCallout">
            <a:avLst>
              <a:gd name="adj1" fmla="val 39902"/>
              <a:gd name="adj2" fmla="val 6791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solidFill>
                  <a:schemeClr val="tx1"/>
                </a:solidFill>
              </a:rPr>
              <a:t>Aggregate neighbor’s information</a:t>
            </a:r>
          </a:p>
        </p:txBody>
      </p:sp>
    </p:spTree>
    <p:extLst>
      <p:ext uri="{BB962C8B-B14F-4D97-AF65-F5344CB8AC3E}">
        <p14:creationId xmlns:p14="http://schemas.microsoft.com/office/powerpoint/2010/main" val="1797579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3A287-4E34-D6B5-D683-7C0059B6DFC6}"/>
              </a:ext>
            </a:extLst>
          </p:cNvPr>
          <p:cNvSpPr txBox="1"/>
          <p:nvPr/>
        </p:nvSpPr>
        <p:spPr>
          <a:xfrm>
            <a:off x="190502" y="114302"/>
            <a:ext cx="9815649" cy="523220"/>
          </a:xfrm>
          <a:prstGeom prst="rect">
            <a:avLst/>
          </a:prstGeom>
          <a:noFill/>
        </p:spPr>
        <p:txBody>
          <a:bodyPr wrap="square" rtlCol="0">
            <a:spAutoFit/>
          </a:bodyPr>
          <a:lstStyle/>
          <a:p>
            <a:pPr latinLnBrk="0"/>
            <a:r>
              <a:rPr lang="en-US" sz="2800" dirty="0">
                <a:solidFill>
                  <a:schemeClr val="bg1"/>
                </a:solidFill>
              </a:rPr>
              <a:t>Recap: </a:t>
            </a:r>
            <a:r>
              <a:rPr lang="en-GB" sz="2800" dirty="0">
                <a:solidFill>
                  <a:schemeClr val="bg1"/>
                </a:solidFill>
              </a:rPr>
              <a:t>Graph data as molecules </a:t>
            </a:r>
            <a:endParaRPr lang="en-US" altLang="ko-KR" sz="2800" dirty="0">
              <a:solidFill>
                <a:schemeClr val="bg1"/>
              </a:solidFill>
              <a:latin typeface="Malgun Gothic (Body)"/>
            </a:endParaRPr>
          </a:p>
        </p:txBody>
      </p:sp>
      <p:cxnSp>
        <p:nvCxnSpPr>
          <p:cNvPr id="5" name="직선 연결선 4">
            <a:extLst>
              <a:ext uri="{FF2B5EF4-FFF2-40B4-BE49-F238E27FC236}">
                <a16:creationId xmlns:a16="http://schemas.microsoft.com/office/drawing/2014/main" id="{D88AB322-FC21-2FEA-E9B4-9B335F4C0C5C}"/>
              </a:ext>
            </a:extLst>
          </p:cNvPr>
          <p:cNvCxnSpPr>
            <a:cxnSpLocks/>
          </p:cNvCxnSpPr>
          <p:nvPr/>
        </p:nvCxnSpPr>
        <p:spPr>
          <a:xfrm>
            <a:off x="190500" y="1465086"/>
            <a:ext cx="775918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직선 연결선 4">
            <a:extLst>
              <a:ext uri="{FF2B5EF4-FFF2-40B4-BE49-F238E27FC236}">
                <a16:creationId xmlns:a16="http://schemas.microsoft.com/office/drawing/2014/main" id="{4DAB7D95-28A1-AD26-1C75-2672E91F2452}"/>
              </a:ext>
            </a:extLst>
          </p:cNvPr>
          <p:cNvCxnSpPr>
            <a:cxnSpLocks/>
          </p:cNvCxnSpPr>
          <p:nvPr/>
        </p:nvCxnSpPr>
        <p:spPr>
          <a:xfrm>
            <a:off x="190500" y="1465086"/>
            <a:ext cx="775918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F1EA285-F317-80B1-B1E1-E4A77D35889B}"/>
              </a:ext>
            </a:extLst>
          </p:cNvPr>
          <p:cNvSpPr txBox="1"/>
          <p:nvPr/>
        </p:nvSpPr>
        <p:spPr>
          <a:xfrm>
            <a:off x="190499" y="1806180"/>
            <a:ext cx="11049001" cy="1323439"/>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sz="2000" dirty="0"/>
              <a:t>Molecules can be naturally represented as graphs with their atoms as nodes and chemical bonds as edges. Graph data such as molecules and polymers are found to have attractive properties in drug and material discovery</a:t>
            </a:r>
          </a:p>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Molecules as graphs</a:t>
            </a:r>
            <a:endParaRPr lang="en-US" altLang="ko-KR" sz="2000" dirty="0">
              <a:latin typeface="Malgun Gothic (Body)"/>
              <a:cs typeface="Arial" panose="020B0604020202020204" pitchFamily="34" charset="0"/>
            </a:endParaRPr>
          </a:p>
        </p:txBody>
      </p:sp>
      <p:sp>
        <p:nvSpPr>
          <p:cNvPr id="3" name="AutoShape 2">
            <a:extLst>
              <a:ext uri="{FF2B5EF4-FFF2-40B4-BE49-F238E27FC236}">
                <a16:creationId xmlns:a16="http://schemas.microsoft.com/office/drawing/2014/main" id="{D1557BC5-BE99-0624-6267-E820B0ADE0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ould graph neural networks learn better molecular representation for drug  discovery? A comparison study of descriptor-based and graph-based models |  Journal of Cheminformatics | Full Text">
            <a:extLst>
              <a:ext uri="{FF2B5EF4-FFF2-40B4-BE49-F238E27FC236}">
                <a16:creationId xmlns:a16="http://schemas.microsoft.com/office/drawing/2014/main" id="{77D46AD3-13E8-4BF4-3042-3453FE20A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893" y="3276600"/>
            <a:ext cx="5967414" cy="3145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064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B04C-6A68-1B42-8EFE-2EA100F87AC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13C02F-51C2-5983-DFE4-A8D2D0D46A76}"/>
              </a:ext>
            </a:extLst>
          </p:cNvPr>
          <p:cNvSpPr txBox="1"/>
          <p:nvPr/>
        </p:nvSpPr>
        <p:spPr>
          <a:xfrm>
            <a:off x="190502" y="114302"/>
            <a:ext cx="9815649" cy="523220"/>
          </a:xfrm>
          <a:prstGeom prst="rect">
            <a:avLst/>
          </a:prstGeom>
          <a:noFill/>
        </p:spPr>
        <p:txBody>
          <a:bodyPr wrap="square" rtlCol="0">
            <a:spAutoFit/>
          </a:bodyPr>
          <a:lstStyle/>
          <a:p>
            <a:pPr latinLnBrk="0"/>
            <a:r>
              <a:rPr lang="en-US" sz="2800" dirty="0">
                <a:solidFill>
                  <a:schemeClr val="bg1"/>
                </a:solidFill>
              </a:rPr>
              <a:t>Recap: Information bottleneck principle</a:t>
            </a:r>
            <a:endParaRPr lang="en-US" altLang="ko-KR" sz="2800" dirty="0">
              <a:solidFill>
                <a:schemeClr val="bg1"/>
              </a:solidFill>
              <a:latin typeface="Malgun Gothic (Body)"/>
            </a:endParaRPr>
          </a:p>
        </p:txBody>
      </p:sp>
      <p:cxnSp>
        <p:nvCxnSpPr>
          <p:cNvPr id="5" name="직선 연결선 4">
            <a:extLst>
              <a:ext uri="{FF2B5EF4-FFF2-40B4-BE49-F238E27FC236}">
                <a16:creationId xmlns:a16="http://schemas.microsoft.com/office/drawing/2014/main" id="{B6D05BAE-7273-168A-11A0-20AFCC9BEE26}"/>
              </a:ext>
            </a:extLst>
          </p:cNvPr>
          <p:cNvCxnSpPr>
            <a:cxnSpLocks/>
          </p:cNvCxnSpPr>
          <p:nvPr/>
        </p:nvCxnSpPr>
        <p:spPr>
          <a:xfrm>
            <a:off x="190500" y="1465086"/>
            <a:ext cx="775918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직선 연결선 4">
            <a:extLst>
              <a:ext uri="{FF2B5EF4-FFF2-40B4-BE49-F238E27FC236}">
                <a16:creationId xmlns:a16="http://schemas.microsoft.com/office/drawing/2014/main" id="{B3381AE5-0ED8-8A5F-07A3-1C9C801A5652}"/>
              </a:ext>
            </a:extLst>
          </p:cNvPr>
          <p:cNvCxnSpPr>
            <a:cxnSpLocks/>
          </p:cNvCxnSpPr>
          <p:nvPr/>
        </p:nvCxnSpPr>
        <p:spPr>
          <a:xfrm>
            <a:off x="190500" y="1465086"/>
            <a:ext cx="775918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469120-E19C-3D6D-C994-7142BA384C49}"/>
              </a:ext>
            </a:extLst>
          </p:cNvPr>
          <p:cNvSpPr txBox="1"/>
          <p:nvPr/>
        </p:nvSpPr>
        <p:spPr>
          <a:xfrm>
            <a:off x="190499" y="1806180"/>
            <a:ext cx="5905501" cy="4708981"/>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In perspective of Information bottleneck principle, Deep learning model can be defined by extraction and compression phase.</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 early phase of epoch, DL extract information that related with target Y from input X</a:t>
            </a:r>
          </a:p>
          <a:p>
            <a:pPr marL="742950" lvl="1"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Late phase of epoch, DL compress information that is not related with Y from input X</a:t>
            </a:r>
          </a:p>
          <a:p>
            <a:pPr marL="742950" lvl="1"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It can be </a:t>
            </a:r>
            <a:r>
              <a:rPr lang="en-GB" altLang="ko-KR" sz="2000" dirty="0" err="1">
                <a:latin typeface="Malgun Gothic (Body)"/>
                <a:cs typeface="Arial" panose="020B0604020202020204" pitchFamily="34" charset="0"/>
              </a:rPr>
              <a:t>summurized</a:t>
            </a:r>
            <a:r>
              <a:rPr lang="en-GB" altLang="ko-KR" sz="2000" dirty="0">
                <a:latin typeface="Malgun Gothic (Body)"/>
                <a:cs typeface="Arial" panose="020B0604020202020204" pitchFamily="34" charset="0"/>
              </a:rPr>
              <a:t> </a:t>
            </a:r>
          </a:p>
          <a:p>
            <a:pPr marL="1200150" lvl="2" indent="-285750" algn="just" latinLnBrk="0">
              <a:buFont typeface="Arial" panose="020B0604020202020204" pitchFamily="34" charset="0"/>
              <a:buChar char="•"/>
            </a:pPr>
            <a:r>
              <a:rPr lang="en-GB" altLang="ko-KR" sz="2000" dirty="0">
                <a:solidFill>
                  <a:srgbClr val="FF0000"/>
                </a:solidFill>
                <a:latin typeface="Malgun Gothic (Body)"/>
                <a:cs typeface="Arial" panose="020B0604020202020204" pitchFamily="34" charset="0"/>
              </a:rPr>
              <a:t>“DL learning is process that removing </a:t>
            </a:r>
            <a:r>
              <a:rPr lang="en-GB" altLang="ko-KR" sz="2000" dirty="0" err="1">
                <a:solidFill>
                  <a:srgbClr val="FF0000"/>
                </a:solidFill>
                <a:latin typeface="Malgun Gothic (Body)"/>
                <a:cs typeface="Arial" panose="020B0604020202020204" pitchFamily="34" charset="0"/>
              </a:rPr>
              <a:t>irrelavant</a:t>
            </a:r>
            <a:r>
              <a:rPr lang="en-GB" altLang="ko-KR" sz="2000" dirty="0">
                <a:solidFill>
                  <a:srgbClr val="FF0000"/>
                </a:solidFill>
                <a:latin typeface="Malgun Gothic (Body)"/>
                <a:cs typeface="Arial" panose="020B0604020202020204" pitchFamily="34" charset="0"/>
              </a:rPr>
              <a:t> information with target Y from input X”</a:t>
            </a:r>
            <a:endParaRPr lang="en-US" altLang="ko-KR" sz="2000" dirty="0">
              <a:solidFill>
                <a:srgbClr val="FF0000"/>
              </a:solidFill>
              <a:latin typeface="Malgun Gothic (Body)"/>
              <a:cs typeface="Arial" panose="020B0604020202020204" pitchFamily="34" charset="0"/>
            </a:endParaRPr>
          </a:p>
        </p:txBody>
      </p:sp>
      <p:sp>
        <p:nvSpPr>
          <p:cNvPr id="3" name="AutoShape 2">
            <a:extLst>
              <a:ext uri="{FF2B5EF4-FFF2-40B4-BE49-F238E27FC236}">
                <a16:creationId xmlns:a16="http://schemas.microsoft.com/office/drawing/2014/main" id="{3AC2C2F7-FCF3-DCA2-40AB-0648A0AD36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그림 5">
            <a:extLst>
              <a:ext uri="{FF2B5EF4-FFF2-40B4-BE49-F238E27FC236}">
                <a16:creationId xmlns:a16="http://schemas.microsoft.com/office/drawing/2014/main" id="{8F9B6B73-5A7B-BDD4-3D44-BB09A9D5B12F}"/>
              </a:ext>
            </a:extLst>
          </p:cNvPr>
          <p:cNvPicPr>
            <a:picLocks noChangeAspect="1"/>
          </p:cNvPicPr>
          <p:nvPr/>
        </p:nvPicPr>
        <p:blipFill>
          <a:blip r:embed="rId2"/>
          <a:stretch>
            <a:fillRect/>
          </a:stretch>
        </p:blipFill>
        <p:spPr>
          <a:xfrm>
            <a:off x="6412871" y="1806180"/>
            <a:ext cx="5205743" cy="4073656"/>
          </a:xfrm>
          <a:prstGeom prst="rect">
            <a:avLst/>
          </a:prstGeom>
        </p:spPr>
      </p:pic>
    </p:spTree>
    <p:extLst>
      <p:ext uri="{BB962C8B-B14F-4D97-AF65-F5344CB8AC3E}">
        <p14:creationId xmlns:p14="http://schemas.microsoft.com/office/powerpoint/2010/main" val="3787674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AF830A-1A3E-277A-CE24-EEB62EA3C6DB}"/>
              </a:ext>
            </a:extLst>
          </p:cNvPr>
          <p:cNvSpPr txBox="1"/>
          <p:nvPr/>
        </p:nvSpPr>
        <p:spPr>
          <a:xfrm>
            <a:off x="190502" y="114302"/>
            <a:ext cx="9815649" cy="523220"/>
          </a:xfrm>
          <a:prstGeom prst="rect">
            <a:avLst/>
          </a:prstGeom>
          <a:noFill/>
        </p:spPr>
        <p:txBody>
          <a:bodyPr wrap="square" rtlCol="0">
            <a:spAutoFit/>
          </a:bodyPr>
          <a:lstStyle/>
          <a:p>
            <a:pPr latinLnBrk="0"/>
            <a:r>
              <a:rPr lang="en-US" altLang="ko-KR" sz="2800" dirty="0">
                <a:solidFill>
                  <a:schemeClr val="bg1"/>
                </a:solidFill>
                <a:latin typeface="Malgun Gothic (Body)"/>
              </a:rPr>
              <a:t>Relational learning</a:t>
            </a:r>
          </a:p>
        </p:txBody>
      </p:sp>
      <p:sp>
        <p:nvSpPr>
          <p:cNvPr id="3" name="TextBox 2">
            <a:extLst>
              <a:ext uri="{FF2B5EF4-FFF2-40B4-BE49-F238E27FC236}">
                <a16:creationId xmlns:a16="http://schemas.microsoft.com/office/drawing/2014/main" id="{95DC5D91-8907-4658-04F2-53E8642308D8}"/>
              </a:ext>
            </a:extLst>
          </p:cNvPr>
          <p:cNvSpPr txBox="1"/>
          <p:nvPr/>
        </p:nvSpPr>
        <p:spPr>
          <a:xfrm>
            <a:off x="190502" y="1127170"/>
            <a:ext cx="11049001" cy="1938992"/>
          </a:xfrm>
          <a:prstGeom prst="rect">
            <a:avLst/>
          </a:prstGeom>
          <a:noFill/>
        </p:spPr>
        <p:txBody>
          <a:bodyPr wrap="square" rtlCol="0">
            <a:spAutoFit/>
          </a:bodyPr>
          <a:lstStyle/>
          <a:p>
            <a:pPr marL="285750" indent="-285750" algn="just" latinLnBrk="0">
              <a:buFont typeface="Arial" panose="020B0604020202020204" pitchFamily="34" charset="0"/>
              <a:buChar char="•"/>
            </a:pPr>
            <a:r>
              <a:rPr lang="en-US" altLang="ko-KR" sz="2000" dirty="0">
                <a:latin typeface="Malgun Gothic (Body)"/>
                <a:cs typeface="Arial" panose="020B0604020202020204" pitchFamily="34" charset="0"/>
              </a:rPr>
              <a:t>When molecule interact with other molecule. Not entire chemical structure participate in a reaction. but Few substructure make a reaction and their own property. And we call this substructure, Functional group.</a:t>
            </a:r>
          </a:p>
          <a:p>
            <a:pPr marL="285750"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285750" indent="-285750" algn="just" latinLnBrk="0">
              <a:buFont typeface="Arial" panose="020B0604020202020204" pitchFamily="34" charset="0"/>
              <a:buChar char="•"/>
            </a:pPr>
            <a:r>
              <a:rPr lang="en-US" altLang="ko-KR" sz="2000" dirty="0">
                <a:latin typeface="Malgun Gothic (Body)"/>
                <a:cs typeface="Arial" panose="020B0604020202020204" pitchFamily="34" charset="0"/>
              </a:rPr>
              <a:t>But previous work, a lots of paper utilizing entire molecule structure to predict reaction. Because of that, previous model have poor </a:t>
            </a:r>
            <a:r>
              <a:rPr lang="en-US" altLang="ko-KR" sz="2000" dirty="0" err="1">
                <a:latin typeface="Malgun Gothic (Body)"/>
                <a:cs typeface="Arial" panose="020B0604020202020204" pitchFamily="34" charset="0"/>
              </a:rPr>
              <a:t>generalizablilty</a:t>
            </a:r>
            <a:r>
              <a:rPr lang="en-US" altLang="ko-KR" sz="2000" dirty="0">
                <a:latin typeface="Malgun Gothic (Body)"/>
                <a:cs typeface="Arial" panose="020B0604020202020204" pitchFamily="34" charset="0"/>
              </a:rPr>
              <a:t> and performance.   </a:t>
            </a:r>
          </a:p>
        </p:txBody>
      </p:sp>
      <p:pic>
        <p:nvPicPr>
          <p:cNvPr id="9" name="그림 8">
            <a:extLst>
              <a:ext uri="{FF2B5EF4-FFF2-40B4-BE49-F238E27FC236}">
                <a16:creationId xmlns:a16="http://schemas.microsoft.com/office/drawing/2014/main" id="{31EDDBA9-DA20-1AC5-CFF2-B0ACDA70BA69}"/>
              </a:ext>
            </a:extLst>
          </p:cNvPr>
          <p:cNvPicPr>
            <a:picLocks noChangeAspect="1"/>
          </p:cNvPicPr>
          <p:nvPr/>
        </p:nvPicPr>
        <p:blipFill>
          <a:blip r:embed="rId2"/>
          <a:stretch>
            <a:fillRect/>
          </a:stretch>
        </p:blipFill>
        <p:spPr>
          <a:xfrm>
            <a:off x="3153061" y="3177766"/>
            <a:ext cx="5123882" cy="3501320"/>
          </a:xfrm>
          <a:prstGeom prst="rect">
            <a:avLst/>
          </a:prstGeom>
        </p:spPr>
      </p:pic>
    </p:spTree>
    <p:extLst>
      <p:ext uri="{BB962C8B-B14F-4D97-AF65-F5344CB8AC3E}">
        <p14:creationId xmlns:p14="http://schemas.microsoft.com/office/powerpoint/2010/main" val="413771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28122-54C6-C56C-CFDB-5F8AA37AEBC2}"/>
              </a:ext>
            </a:extLst>
          </p:cNvPr>
          <p:cNvSpPr txBox="1"/>
          <p:nvPr/>
        </p:nvSpPr>
        <p:spPr>
          <a:xfrm>
            <a:off x="190502" y="114302"/>
            <a:ext cx="9815649" cy="523220"/>
          </a:xfrm>
          <a:prstGeom prst="rect">
            <a:avLst/>
          </a:prstGeom>
          <a:noFill/>
        </p:spPr>
        <p:txBody>
          <a:bodyPr wrap="square" rtlCol="0">
            <a:spAutoFit/>
          </a:bodyPr>
          <a:lstStyle/>
          <a:p>
            <a:pPr latinLnBrk="0"/>
            <a:r>
              <a:rPr lang="en-US" altLang="ko-KR" sz="2800" dirty="0">
                <a:solidFill>
                  <a:schemeClr val="bg1"/>
                </a:solidFill>
                <a:latin typeface="Malgun Gothic (Body)"/>
              </a:rPr>
              <a:t>CGIB</a:t>
            </a:r>
          </a:p>
        </p:txBody>
      </p:sp>
      <p:pic>
        <p:nvPicPr>
          <p:cNvPr id="4" name="그림 3">
            <a:extLst>
              <a:ext uri="{FF2B5EF4-FFF2-40B4-BE49-F238E27FC236}">
                <a16:creationId xmlns:a16="http://schemas.microsoft.com/office/drawing/2014/main" id="{CF2EB423-269B-334A-86BC-29906CF14CFE}"/>
              </a:ext>
            </a:extLst>
          </p:cNvPr>
          <p:cNvPicPr>
            <a:picLocks noChangeAspect="1"/>
          </p:cNvPicPr>
          <p:nvPr/>
        </p:nvPicPr>
        <p:blipFill>
          <a:blip r:embed="rId2"/>
          <a:stretch>
            <a:fillRect/>
          </a:stretch>
        </p:blipFill>
        <p:spPr>
          <a:xfrm>
            <a:off x="7836772" y="1009153"/>
            <a:ext cx="3668801" cy="5147512"/>
          </a:xfrm>
          <a:prstGeom prst="rect">
            <a:avLst/>
          </a:prstGeom>
        </p:spPr>
      </p:pic>
      <p:sp>
        <p:nvSpPr>
          <p:cNvPr id="5" name="TextBox 4">
            <a:extLst>
              <a:ext uri="{FF2B5EF4-FFF2-40B4-BE49-F238E27FC236}">
                <a16:creationId xmlns:a16="http://schemas.microsoft.com/office/drawing/2014/main" id="{21889275-93BF-4399-5F15-89F5D7A9D34F}"/>
              </a:ext>
            </a:extLst>
          </p:cNvPr>
          <p:cNvSpPr txBox="1"/>
          <p:nvPr/>
        </p:nvSpPr>
        <p:spPr>
          <a:xfrm>
            <a:off x="190502" y="1127170"/>
            <a:ext cx="7513997" cy="2554545"/>
          </a:xfrm>
          <a:prstGeom prst="rect">
            <a:avLst/>
          </a:prstGeom>
          <a:noFill/>
        </p:spPr>
        <p:txBody>
          <a:bodyPr wrap="square" rtlCol="0">
            <a:spAutoFit/>
          </a:bodyPr>
          <a:lstStyle/>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First, they make interaction embedding</a:t>
            </a:r>
          </a:p>
          <a:p>
            <a:pPr marL="1200150" lvl="2"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1200150" lvl="2"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1200150" lvl="2"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To encode two graph(solute, solvent), they set GNNs</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For making interacted embedding </a:t>
            </a:r>
          </a:p>
          <a:p>
            <a:pPr marL="1657350" lvl="3" indent="-285750" algn="just" latinLnBrk="0">
              <a:buFont typeface="Arial" panose="020B0604020202020204" pitchFamily="34" charset="0"/>
              <a:buChar char="•"/>
            </a:pPr>
            <a:r>
              <a:rPr lang="en-US" altLang="ko-KR" sz="2000" dirty="0">
                <a:latin typeface="Malgun Gothic (Body)"/>
                <a:cs typeface="Arial" panose="020B0604020202020204" pitchFamily="34" charset="0"/>
              </a:rPr>
              <a:t>Measure similarity between nodes of two graph</a:t>
            </a:r>
          </a:p>
          <a:p>
            <a:pPr marL="1657350" lvl="3" indent="-285750" algn="just" latinLnBrk="0">
              <a:buFont typeface="Arial" panose="020B0604020202020204" pitchFamily="34" charset="0"/>
              <a:buChar char="•"/>
            </a:pPr>
            <a:r>
              <a:rPr lang="en-US" altLang="ko-KR" sz="2000" dirty="0">
                <a:latin typeface="Malgun Gothic (Body)"/>
                <a:cs typeface="Arial" panose="020B0604020202020204" pitchFamily="34" charset="0"/>
              </a:rPr>
              <a:t>Multiply similarity matrix with graph matrix</a:t>
            </a:r>
          </a:p>
        </p:txBody>
      </p:sp>
      <p:pic>
        <p:nvPicPr>
          <p:cNvPr id="7" name="그림 6">
            <a:extLst>
              <a:ext uri="{FF2B5EF4-FFF2-40B4-BE49-F238E27FC236}">
                <a16:creationId xmlns:a16="http://schemas.microsoft.com/office/drawing/2014/main" id="{CED4F0E7-E0F0-D744-2D49-3DF63013EA77}"/>
              </a:ext>
            </a:extLst>
          </p:cNvPr>
          <p:cNvPicPr>
            <a:picLocks noChangeAspect="1"/>
          </p:cNvPicPr>
          <p:nvPr/>
        </p:nvPicPr>
        <p:blipFill>
          <a:blip r:embed="rId3"/>
          <a:stretch>
            <a:fillRect/>
          </a:stretch>
        </p:blipFill>
        <p:spPr>
          <a:xfrm>
            <a:off x="1273823" y="3946271"/>
            <a:ext cx="5950842" cy="450183"/>
          </a:xfrm>
          <a:prstGeom prst="rect">
            <a:avLst/>
          </a:prstGeom>
        </p:spPr>
      </p:pic>
      <p:pic>
        <p:nvPicPr>
          <p:cNvPr id="9" name="그림 8">
            <a:extLst>
              <a:ext uri="{FF2B5EF4-FFF2-40B4-BE49-F238E27FC236}">
                <a16:creationId xmlns:a16="http://schemas.microsoft.com/office/drawing/2014/main" id="{CBFA3454-545C-EF68-C4FC-723208D3A2E1}"/>
              </a:ext>
            </a:extLst>
          </p:cNvPr>
          <p:cNvPicPr>
            <a:picLocks noChangeAspect="1"/>
          </p:cNvPicPr>
          <p:nvPr/>
        </p:nvPicPr>
        <p:blipFill>
          <a:blip r:embed="rId4"/>
          <a:stretch>
            <a:fillRect/>
          </a:stretch>
        </p:blipFill>
        <p:spPr>
          <a:xfrm>
            <a:off x="1515730" y="4338496"/>
            <a:ext cx="2817812" cy="450183"/>
          </a:xfrm>
          <a:prstGeom prst="rect">
            <a:avLst/>
          </a:prstGeom>
        </p:spPr>
      </p:pic>
      <p:pic>
        <p:nvPicPr>
          <p:cNvPr id="11" name="그림 10">
            <a:extLst>
              <a:ext uri="{FF2B5EF4-FFF2-40B4-BE49-F238E27FC236}">
                <a16:creationId xmlns:a16="http://schemas.microsoft.com/office/drawing/2014/main" id="{67FA71E6-11D7-2568-6C67-7B61A0774A73}"/>
              </a:ext>
            </a:extLst>
          </p:cNvPr>
          <p:cNvPicPr>
            <a:picLocks noChangeAspect="1"/>
          </p:cNvPicPr>
          <p:nvPr/>
        </p:nvPicPr>
        <p:blipFill>
          <a:blip r:embed="rId5"/>
          <a:stretch>
            <a:fillRect/>
          </a:stretch>
        </p:blipFill>
        <p:spPr>
          <a:xfrm>
            <a:off x="1579104" y="4888719"/>
            <a:ext cx="1363246" cy="344121"/>
          </a:xfrm>
          <a:prstGeom prst="rect">
            <a:avLst/>
          </a:prstGeom>
        </p:spPr>
      </p:pic>
      <p:pic>
        <p:nvPicPr>
          <p:cNvPr id="13" name="그림 12">
            <a:extLst>
              <a:ext uri="{FF2B5EF4-FFF2-40B4-BE49-F238E27FC236}">
                <a16:creationId xmlns:a16="http://schemas.microsoft.com/office/drawing/2014/main" id="{B08A0D63-4270-5EE7-AE63-6CD0BA976CD6}"/>
              </a:ext>
            </a:extLst>
          </p:cNvPr>
          <p:cNvPicPr>
            <a:picLocks noChangeAspect="1"/>
          </p:cNvPicPr>
          <p:nvPr/>
        </p:nvPicPr>
        <p:blipFill>
          <a:blip r:embed="rId6"/>
          <a:stretch>
            <a:fillRect/>
          </a:stretch>
        </p:blipFill>
        <p:spPr>
          <a:xfrm>
            <a:off x="3083402" y="4925987"/>
            <a:ext cx="1250140" cy="306853"/>
          </a:xfrm>
          <a:prstGeom prst="rect">
            <a:avLst/>
          </a:prstGeom>
        </p:spPr>
      </p:pic>
    </p:spTree>
    <p:extLst>
      <p:ext uri="{BB962C8B-B14F-4D97-AF65-F5344CB8AC3E}">
        <p14:creationId xmlns:p14="http://schemas.microsoft.com/office/powerpoint/2010/main" val="774103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BFF0B-0740-8878-1BF5-702C0FEF1F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2B29BC-4D8C-1369-5759-0E182432C8F7}"/>
              </a:ext>
            </a:extLst>
          </p:cNvPr>
          <p:cNvSpPr txBox="1"/>
          <p:nvPr/>
        </p:nvSpPr>
        <p:spPr>
          <a:xfrm>
            <a:off x="190502" y="114302"/>
            <a:ext cx="9815649" cy="523220"/>
          </a:xfrm>
          <a:prstGeom prst="rect">
            <a:avLst/>
          </a:prstGeom>
          <a:noFill/>
        </p:spPr>
        <p:txBody>
          <a:bodyPr wrap="square" rtlCol="0">
            <a:spAutoFit/>
          </a:bodyPr>
          <a:lstStyle/>
          <a:p>
            <a:pPr latinLnBrk="0"/>
            <a:r>
              <a:rPr lang="en-US" altLang="ko-KR" sz="2800" dirty="0">
                <a:solidFill>
                  <a:schemeClr val="bg1"/>
                </a:solidFill>
                <a:latin typeface="Malgun Gothic (Body)"/>
              </a:rPr>
              <a:t>CGIB</a:t>
            </a:r>
          </a:p>
        </p:txBody>
      </p:sp>
      <p:pic>
        <p:nvPicPr>
          <p:cNvPr id="4" name="그림 3">
            <a:extLst>
              <a:ext uri="{FF2B5EF4-FFF2-40B4-BE49-F238E27FC236}">
                <a16:creationId xmlns:a16="http://schemas.microsoft.com/office/drawing/2014/main" id="{321BE4ED-C449-5762-809D-56CA9DF78D60}"/>
              </a:ext>
            </a:extLst>
          </p:cNvPr>
          <p:cNvPicPr>
            <a:picLocks noChangeAspect="1"/>
          </p:cNvPicPr>
          <p:nvPr/>
        </p:nvPicPr>
        <p:blipFill>
          <a:blip r:embed="rId2"/>
          <a:stretch>
            <a:fillRect/>
          </a:stretch>
        </p:blipFill>
        <p:spPr>
          <a:xfrm>
            <a:off x="7836772" y="1009153"/>
            <a:ext cx="3668801" cy="5147512"/>
          </a:xfrm>
          <a:prstGeom prst="rect">
            <a:avLst/>
          </a:prstGeom>
        </p:spPr>
      </p:pic>
      <p:sp>
        <p:nvSpPr>
          <p:cNvPr id="5" name="TextBox 4">
            <a:extLst>
              <a:ext uri="{FF2B5EF4-FFF2-40B4-BE49-F238E27FC236}">
                <a16:creationId xmlns:a16="http://schemas.microsoft.com/office/drawing/2014/main" id="{F3A8AAB6-F199-C4C6-88B5-834DD2F48335}"/>
              </a:ext>
            </a:extLst>
          </p:cNvPr>
          <p:cNvSpPr txBox="1"/>
          <p:nvPr/>
        </p:nvSpPr>
        <p:spPr>
          <a:xfrm>
            <a:off x="190502" y="1127170"/>
            <a:ext cx="7513997" cy="2862322"/>
          </a:xfrm>
          <a:prstGeom prst="rect">
            <a:avLst/>
          </a:prstGeom>
          <a:noFill/>
        </p:spPr>
        <p:txBody>
          <a:bodyPr wrap="square" rtlCol="0">
            <a:spAutoFit/>
          </a:bodyPr>
          <a:lstStyle/>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Second, for extracting core graph and compressing un-core graph, they utilize information bottleneck principle.</a:t>
            </a: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For maximizing mutual information core graph under other graph they minimizing mutual information –I(Y; G1_cib|G2) </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For minimizing un-core graph information they minimize I(G1,G1_cib|G2)</a:t>
            </a:r>
          </a:p>
        </p:txBody>
      </p:sp>
      <p:pic>
        <p:nvPicPr>
          <p:cNvPr id="6" name="그림 5">
            <a:extLst>
              <a:ext uri="{FF2B5EF4-FFF2-40B4-BE49-F238E27FC236}">
                <a16:creationId xmlns:a16="http://schemas.microsoft.com/office/drawing/2014/main" id="{BCEA9F4C-47D9-A1F5-17FE-34A4A86EF06C}"/>
              </a:ext>
            </a:extLst>
          </p:cNvPr>
          <p:cNvPicPr>
            <a:picLocks noChangeAspect="1"/>
          </p:cNvPicPr>
          <p:nvPr/>
        </p:nvPicPr>
        <p:blipFill>
          <a:blip r:embed="rId3"/>
          <a:stretch>
            <a:fillRect/>
          </a:stretch>
        </p:blipFill>
        <p:spPr>
          <a:xfrm>
            <a:off x="1611509" y="4604573"/>
            <a:ext cx="6092990" cy="899933"/>
          </a:xfrm>
          <a:prstGeom prst="rect">
            <a:avLst/>
          </a:prstGeom>
        </p:spPr>
      </p:pic>
    </p:spTree>
    <p:extLst>
      <p:ext uri="{BB962C8B-B14F-4D97-AF65-F5344CB8AC3E}">
        <p14:creationId xmlns:p14="http://schemas.microsoft.com/office/powerpoint/2010/main" val="1935172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A6F1A-0B65-1BDD-0E1A-EAACD996C7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467F4A-EE48-710A-7709-F206B7DFF4FC}"/>
              </a:ext>
            </a:extLst>
          </p:cNvPr>
          <p:cNvSpPr txBox="1"/>
          <p:nvPr/>
        </p:nvSpPr>
        <p:spPr>
          <a:xfrm>
            <a:off x="190502" y="114302"/>
            <a:ext cx="9815649" cy="523220"/>
          </a:xfrm>
          <a:prstGeom prst="rect">
            <a:avLst/>
          </a:prstGeom>
          <a:noFill/>
        </p:spPr>
        <p:txBody>
          <a:bodyPr wrap="square" rtlCol="0">
            <a:spAutoFit/>
          </a:bodyPr>
          <a:lstStyle/>
          <a:p>
            <a:pPr latinLnBrk="0"/>
            <a:r>
              <a:rPr lang="en-US" altLang="ko-KR" sz="2800" dirty="0">
                <a:solidFill>
                  <a:schemeClr val="bg1"/>
                </a:solidFill>
                <a:latin typeface="Malgun Gothic (Body)"/>
              </a:rPr>
              <a:t>CGIB</a:t>
            </a:r>
          </a:p>
        </p:txBody>
      </p:sp>
      <p:pic>
        <p:nvPicPr>
          <p:cNvPr id="4" name="그림 3">
            <a:extLst>
              <a:ext uri="{FF2B5EF4-FFF2-40B4-BE49-F238E27FC236}">
                <a16:creationId xmlns:a16="http://schemas.microsoft.com/office/drawing/2014/main" id="{488F41CE-0B56-3E35-F3B2-A8A0857FFC4E}"/>
              </a:ext>
            </a:extLst>
          </p:cNvPr>
          <p:cNvPicPr>
            <a:picLocks noChangeAspect="1"/>
          </p:cNvPicPr>
          <p:nvPr/>
        </p:nvPicPr>
        <p:blipFill>
          <a:blip r:embed="rId2"/>
          <a:stretch>
            <a:fillRect/>
          </a:stretch>
        </p:blipFill>
        <p:spPr>
          <a:xfrm>
            <a:off x="7836772" y="1009153"/>
            <a:ext cx="3668801" cy="5147512"/>
          </a:xfrm>
          <a:prstGeom prst="rect">
            <a:avLst/>
          </a:prstGeom>
        </p:spPr>
      </p:pic>
      <p:sp>
        <p:nvSpPr>
          <p:cNvPr id="5" name="TextBox 4">
            <a:extLst>
              <a:ext uri="{FF2B5EF4-FFF2-40B4-BE49-F238E27FC236}">
                <a16:creationId xmlns:a16="http://schemas.microsoft.com/office/drawing/2014/main" id="{AC19EC09-C144-1060-4F55-3ACC6124AFD6}"/>
              </a:ext>
            </a:extLst>
          </p:cNvPr>
          <p:cNvSpPr txBox="1"/>
          <p:nvPr/>
        </p:nvSpPr>
        <p:spPr>
          <a:xfrm>
            <a:off x="190502" y="1127170"/>
            <a:ext cx="7513997" cy="3170099"/>
          </a:xfrm>
          <a:prstGeom prst="rect">
            <a:avLst/>
          </a:prstGeom>
          <a:noFill/>
        </p:spPr>
        <p:txBody>
          <a:bodyPr wrap="square" rtlCol="0">
            <a:spAutoFit/>
          </a:bodyPr>
          <a:lstStyle/>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Second, for extracting core graph and compressing un-core graph, they utilize information bottleneck principle.</a:t>
            </a: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For maximizing, minimizing mutual </a:t>
            </a:r>
            <a:r>
              <a:rPr lang="en-US" altLang="ko-KR" sz="2000" dirty="0" err="1">
                <a:latin typeface="Malgun Gothic (Body)"/>
                <a:cs typeface="Arial" panose="020B0604020202020204" pitchFamily="34" charset="0"/>
              </a:rPr>
              <a:t>informations</a:t>
            </a:r>
            <a:r>
              <a:rPr lang="en-US" altLang="ko-KR" sz="2000" dirty="0">
                <a:latin typeface="Malgun Gothic (Body)"/>
                <a:cs typeface="Arial" panose="020B0604020202020204" pitchFamily="34" charset="0"/>
              </a:rPr>
              <a:t>, there is need to determine what is core graph. </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By injecting learnable noise into the representation they can determine what is core graph in the reaction. If node is in core graph, then they inject less noise for preserving information.  </a:t>
            </a:r>
          </a:p>
        </p:txBody>
      </p:sp>
      <p:grpSp>
        <p:nvGrpSpPr>
          <p:cNvPr id="10" name="그룹 9">
            <a:extLst>
              <a:ext uri="{FF2B5EF4-FFF2-40B4-BE49-F238E27FC236}">
                <a16:creationId xmlns:a16="http://schemas.microsoft.com/office/drawing/2014/main" id="{FB6E8218-2368-2FB9-24EB-EFB7E6A7389B}"/>
              </a:ext>
            </a:extLst>
          </p:cNvPr>
          <p:cNvGrpSpPr/>
          <p:nvPr/>
        </p:nvGrpSpPr>
        <p:grpSpPr>
          <a:xfrm>
            <a:off x="2123052" y="4515582"/>
            <a:ext cx="1797100" cy="373289"/>
            <a:chOff x="1715645" y="4777390"/>
            <a:chExt cx="2010056" cy="247685"/>
          </a:xfrm>
        </p:grpSpPr>
        <p:pic>
          <p:nvPicPr>
            <p:cNvPr id="7" name="그림 6">
              <a:extLst>
                <a:ext uri="{FF2B5EF4-FFF2-40B4-BE49-F238E27FC236}">
                  <a16:creationId xmlns:a16="http://schemas.microsoft.com/office/drawing/2014/main" id="{0A607F19-6F73-8A29-EAA0-B08CA76659BE}"/>
                </a:ext>
              </a:extLst>
            </p:cNvPr>
            <p:cNvPicPr>
              <a:picLocks noChangeAspect="1"/>
            </p:cNvPicPr>
            <p:nvPr/>
          </p:nvPicPr>
          <p:blipFill>
            <a:blip r:embed="rId3"/>
            <a:stretch>
              <a:fillRect/>
            </a:stretch>
          </p:blipFill>
          <p:spPr>
            <a:xfrm>
              <a:off x="1715645" y="4786917"/>
              <a:ext cx="485843" cy="228632"/>
            </a:xfrm>
            <a:prstGeom prst="rect">
              <a:avLst/>
            </a:prstGeom>
          </p:spPr>
        </p:pic>
        <p:pic>
          <p:nvPicPr>
            <p:cNvPr id="9" name="그림 8">
              <a:extLst>
                <a:ext uri="{FF2B5EF4-FFF2-40B4-BE49-F238E27FC236}">
                  <a16:creationId xmlns:a16="http://schemas.microsoft.com/office/drawing/2014/main" id="{86B33B5D-C409-D0E7-D9A0-147B74C79604}"/>
                </a:ext>
              </a:extLst>
            </p:cNvPr>
            <p:cNvPicPr>
              <a:picLocks noChangeAspect="1"/>
            </p:cNvPicPr>
            <p:nvPr/>
          </p:nvPicPr>
          <p:blipFill>
            <a:blip r:embed="rId4"/>
            <a:stretch>
              <a:fillRect/>
            </a:stretch>
          </p:blipFill>
          <p:spPr>
            <a:xfrm>
              <a:off x="2201488" y="4777390"/>
              <a:ext cx="1524213" cy="247685"/>
            </a:xfrm>
            <a:prstGeom prst="rect">
              <a:avLst/>
            </a:prstGeom>
          </p:spPr>
        </p:pic>
      </p:grpSp>
      <p:grpSp>
        <p:nvGrpSpPr>
          <p:cNvPr id="15" name="그룹 14">
            <a:extLst>
              <a:ext uri="{FF2B5EF4-FFF2-40B4-BE49-F238E27FC236}">
                <a16:creationId xmlns:a16="http://schemas.microsoft.com/office/drawing/2014/main" id="{D1DD9C74-CDA6-867A-971A-490EB96D5D05}"/>
              </a:ext>
            </a:extLst>
          </p:cNvPr>
          <p:cNvGrpSpPr/>
          <p:nvPr/>
        </p:nvGrpSpPr>
        <p:grpSpPr>
          <a:xfrm>
            <a:off x="2168516" y="5295809"/>
            <a:ext cx="1622065" cy="373289"/>
            <a:chOff x="2135123" y="5301210"/>
            <a:chExt cx="1289195" cy="257211"/>
          </a:xfrm>
        </p:grpSpPr>
        <p:pic>
          <p:nvPicPr>
            <p:cNvPr id="12" name="그림 11">
              <a:extLst>
                <a:ext uri="{FF2B5EF4-FFF2-40B4-BE49-F238E27FC236}">
                  <a16:creationId xmlns:a16="http://schemas.microsoft.com/office/drawing/2014/main" id="{AAA4E236-5E42-B564-D9B5-13194997AED5}"/>
                </a:ext>
              </a:extLst>
            </p:cNvPr>
            <p:cNvPicPr>
              <a:picLocks noChangeAspect="1"/>
            </p:cNvPicPr>
            <p:nvPr/>
          </p:nvPicPr>
          <p:blipFill>
            <a:blip r:embed="rId5"/>
            <a:stretch>
              <a:fillRect/>
            </a:stretch>
          </p:blipFill>
          <p:spPr>
            <a:xfrm>
              <a:off x="2135123" y="5301210"/>
              <a:ext cx="381053" cy="257211"/>
            </a:xfrm>
            <a:prstGeom prst="rect">
              <a:avLst/>
            </a:prstGeom>
          </p:spPr>
        </p:pic>
        <p:pic>
          <p:nvPicPr>
            <p:cNvPr id="14" name="그림 13">
              <a:extLst>
                <a:ext uri="{FF2B5EF4-FFF2-40B4-BE49-F238E27FC236}">
                  <a16:creationId xmlns:a16="http://schemas.microsoft.com/office/drawing/2014/main" id="{6F00F496-7E8B-0381-39A6-4675E4ABCE39}"/>
                </a:ext>
              </a:extLst>
            </p:cNvPr>
            <p:cNvPicPr>
              <a:picLocks noChangeAspect="1"/>
            </p:cNvPicPr>
            <p:nvPr/>
          </p:nvPicPr>
          <p:blipFill>
            <a:blip r:embed="rId6"/>
            <a:stretch>
              <a:fillRect/>
            </a:stretch>
          </p:blipFill>
          <p:spPr>
            <a:xfrm>
              <a:off x="2557422" y="5320263"/>
              <a:ext cx="866896" cy="238158"/>
            </a:xfrm>
            <a:prstGeom prst="rect">
              <a:avLst/>
            </a:prstGeom>
          </p:spPr>
        </p:pic>
      </p:grpSp>
      <p:pic>
        <p:nvPicPr>
          <p:cNvPr id="19" name="그림 18">
            <a:extLst>
              <a:ext uri="{FF2B5EF4-FFF2-40B4-BE49-F238E27FC236}">
                <a16:creationId xmlns:a16="http://schemas.microsoft.com/office/drawing/2014/main" id="{4D9269F9-E8D5-EBB2-43F3-9C069B9FC0B8}"/>
              </a:ext>
            </a:extLst>
          </p:cNvPr>
          <p:cNvPicPr>
            <a:picLocks noChangeAspect="1"/>
          </p:cNvPicPr>
          <p:nvPr/>
        </p:nvPicPr>
        <p:blipFill>
          <a:blip r:embed="rId7"/>
          <a:stretch>
            <a:fillRect/>
          </a:stretch>
        </p:blipFill>
        <p:spPr>
          <a:xfrm>
            <a:off x="2168516" y="5683604"/>
            <a:ext cx="1797960" cy="345304"/>
          </a:xfrm>
          <a:prstGeom prst="rect">
            <a:avLst/>
          </a:prstGeom>
        </p:spPr>
      </p:pic>
      <p:pic>
        <p:nvPicPr>
          <p:cNvPr id="23" name="그림 22">
            <a:extLst>
              <a:ext uri="{FF2B5EF4-FFF2-40B4-BE49-F238E27FC236}">
                <a16:creationId xmlns:a16="http://schemas.microsoft.com/office/drawing/2014/main" id="{CB277CB6-6A25-64BE-DFCF-80E0255EF1F9}"/>
              </a:ext>
            </a:extLst>
          </p:cNvPr>
          <p:cNvPicPr>
            <a:picLocks noChangeAspect="1"/>
          </p:cNvPicPr>
          <p:nvPr/>
        </p:nvPicPr>
        <p:blipFill>
          <a:blip r:embed="rId8"/>
          <a:stretch>
            <a:fillRect/>
          </a:stretch>
        </p:blipFill>
        <p:spPr>
          <a:xfrm>
            <a:off x="2123052" y="4947029"/>
            <a:ext cx="4105848" cy="276264"/>
          </a:xfrm>
          <a:prstGeom prst="rect">
            <a:avLst/>
          </a:prstGeom>
        </p:spPr>
      </p:pic>
      <p:pic>
        <p:nvPicPr>
          <p:cNvPr id="25" name="그림 24">
            <a:extLst>
              <a:ext uri="{FF2B5EF4-FFF2-40B4-BE49-F238E27FC236}">
                <a16:creationId xmlns:a16="http://schemas.microsoft.com/office/drawing/2014/main" id="{0F0DE421-6CFA-5C7F-0623-56912A43C413}"/>
              </a:ext>
            </a:extLst>
          </p:cNvPr>
          <p:cNvPicPr>
            <a:picLocks noChangeAspect="1"/>
          </p:cNvPicPr>
          <p:nvPr/>
        </p:nvPicPr>
        <p:blipFill>
          <a:blip r:embed="rId9"/>
          <a:stretch>
            <a:fillRect/>
          </a:stretch>
        </p:blipFill>
        <p:spPr>
          <a:xfrm>
            <a:off x="2129284" y="6028908"/>
            <a:ext cx="1993902" cy="276264"/>
          </a:xfrm>
          <a:prstGeom prst="rect">
            <a:avLst/>
          </a:prstGeom>
        </p:spPr>
      </p:pic>
    </p:spTree>
    <p:extLst>
      <p:ext uri="{BB962C8B-B14F-4D97-AF65-F5344CB8AC3E}">
        <p14:creationId xmlns:p14="http://schemas.microsoft.com/office/powerpoint/2010/main" val="4193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A428F-2A18-049C-0C85-BB5FAF8903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97BA55-9D02-7250-B978-28D6EC2FBD08}"/>
              </a:ext>
            </a:extLst>
          </p:cNvPr>
          <p:cNvSpPr txBox="1"/>
          <p:nvPr/>
        </p:nvSpPr>
        <p:spPr>
          <a:xfrm>
            <a:off x="190502" y="114302"/>
            <a:ext cx="9815649" cy="523220"/>
          </a:xfrm>
          <a:prstGeom prst="rect">
            <a:avLst/>
          </a:prstGeom>
          <a:noFill/>
        </p:spPr>
        <p:txBody>
          <a:bodyPr wrap="square" rtlCol="0">
            <a:spAutoFit/>
          </a:bodyPr>
          <a:lstStyle/>
          <a:p>
            <a:pPr latinLnBrk="0"/>
            <a:r>
              <a:rPr lang="en-US" altLang="ko-KR" sz="2800" dirty="0">
                <a:solidFill>
                  <a:schemeClr val="bg1"/>
                </a:solidFill>
                <a:latin typeface="Malgun Gothic (Body)"/>
              </a:rPr>
              <a:t>CGIB</a:t>
            </a:r>
          </a:p>
        </p:txBody>
      </p:sp>
      <p:pic>
        <p:nvPicPr>
          <p:cNvPr id="4" name="그림 3">
            <a:extLst>
              <a:ext uri="{FF2B5EF4-FFF2-40B4-BE49-F238E27FC236}">
                <a16:creationId xmlns:a16="http://schemas.microsoft.com/office/drawing/2014/main" id="{9ECE0C58-644A-7878-7F23-02B59DDEACE0}"/>
              </a:ext>
            </a:extLst>
          </p:cNvPr>
          <p:cNvPicPr>
            <a:picLocks noChangeAspect="1"/>
          </p:cNvPicPr>
          <p:nvPr/>
        </p:nvPicPr>
        <p:blipFill>
          <a:blip r:embed="rId2"/>
          <a:stretch>
            <a:fillRect/>
          </a:stretch>
        </p:blipFill>
        <p:spPr>
          <a:xfrm>
            <a:off x="7836772" y="1009153"/>
            <a:ext cx="3668801" cy="5147512"/>
          </a:xfrm>
          <a:prstGeom prst="rect">
            <a:avLst/>
          </a:prstGeom>
        </p:spPr>
      </p:pic>
      <p:sp>
        <p:nvSpPr>
          <p:cNvPr id="5" name="TextBox 4">
            <a:extLst>
              <a:ext uri="{FF2B5EF4-FFF2-40B4-BE49-F238E27FC236}">
                <a16:creationId xmlns:a16="http://schemas.microsoft.com/office/drawing/2014/main" id="{0ACA96C8-E0CF-1DD1-8193-7D64A3CD1CB0}"/>
              </a:ext>
            </a:extLst>
          </p:cNvPr>
          <p:cNvSpPr txBox="1"/>
          <p:nvPr/>
        </p:nvSpPr>
        <p:spPr>
          <a:xfrm>
            <a:off x="190502" y="1127170"/>
            <a:ext cx="7513997" cy="2246769"/>
          </a:xfrm>
          <a:prstGeom prst="rect">
            <a:avLst/>
          </a:prstGeom>
          <a:noFill/>
        </p:spPr>
        <p:txBody>
          <a:bodyPr wrap="square" rtlCol="0">
            <a:spAutoFit/>
          </a:bodyPr>
          <a:lstStyle/>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Second, for extracting core graph and compressing un-core graph, they utilize information bottleneck principle.</a:t>
            </a: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In many case, measuring mutual information is intractable. For minimizing that, they set the upper-bound of the mutual information</a:t>
            </a:r>
          </a:p>
        </p:txBody>
      </p:sp>
      <p:pic>
        <p:nvPicPr>
          <p:cNvPr id="6" name="그림 5">
            <a:extLst>
              <a:ext uri="{FF2B5EF4-FFF2-40B4-BE49-F238E27FC236}">
                <a16:creationId xmlns:a16="http://schemas.microsoft.com/office/drawing/2014/main" id="{8DE469B9-3E9C-256A-6837-A4CDE1605B80}"/>
              </a:ext>
            </a:extLst>
          </p:cNvPr>
          <p:cNvPicPr>
            <a:picLocks noChangeAspect="1"/>
          </p:cNvPicPr>
          <p:nvPr/>
        </p:nvPicPr>
        <p:blipFill>
          <a:blip r:embed="rId3"/>
          <a:stretch>
            <a:fillRect/>
          </a:stretch>
        </p:blipFill>
        <p:spPr>
          <a:xfrm>
            <a:off x="95784" y="4188201"/>
            <a:ext cx="4344006" cy="333422"/>
          </a:xfrm>
          <a:prstGeom prst="rect">
            <a:avLst/>
          </a:prstGeom>
        </p:spPr>
      </p:pic>
      <p:pic>
        <p:nvPicPr>
          <p:cNvPr id="11" name="그림 10">
            <a:extLst>
              <a:ext uri="{FF2B5EF4-FFF2-40B4-BE49-F238E27FC236}">
                <a16:creationId xmlns:a16="http://schemas.microsoft.com/office/drawing/2014/main" id="{0D5ECBB4-83AA-83C4-9574-D5B36F3F7E63}"/>
              </a:ext>
            </a:extLst>
          </p:cNvPr>
          <p:cNvPicPr>
            <a:picLocks noChangeAspect="1"/>
          </p:cNvPicPr>
          <p:nvPr/>
        </p:nvPicPr>
        <p:blipFill>
          <a:blip r:embed="rId4"/>
          <a:stretch>
            <a:fillRect/>
          </a:stretch>
        </p:blipFill>
        <p:spPr>
          <a:xfrm>
            <a:off x="190502" y="5770848"/>
            <a:ext cx="4582164" cy="771633"/>
          </a:xfrm>
          <a:prstGeom prst="rect">
            <a:avLst/>
          </a:prstGeom>
        </p:spPr>
      </p:pic>
      <p:pic>
        <p:nvPicPr>
          <p:cNvPr id="16" name="그림 15">
            <a:extLst>
              <a:ext uri="{FF2B5EF4-FFF2-40B4-BE49-F238E27FC236}">
                <a16:creationId xmlns:a16="http://schemas.microsoft.com/office/drawing/2014/main" id="{03B8E7CE-D766-F479-E4E1-500CBF532CB7}"/>
              </a:ext>
            </a:extLst>
          </p:cNvPr>
          <p:cNvPicPr>
            <a:picLocks noChangeAspect="1"/>
          </p:cNvPicPr>
          <p:nvPr/>
        </p:nvPicPr>
        <p:blipFill>
          <a:blip r:embed="rId5"/>
          <a:stretch>
            <a:fillRect/>
          </a:stretch>
        </p:blipFill>
        <p:spPr>
          <a:xfrm>
            <a:off x="0" y="3782153"/>
            <a:ext cx="4153480" cy="362001"/>
          </a:xfrm>
          <a:prstGeom prst="rect">
            <a:avLst/>
          </a:prstGeom>
        </p:spPr>
      </p:pic>
      <p:pic>
        <p:nvPicPr>
          <p:cNvPr id="18" name="그림 17">
            <a:extLst>
              <a:ext uri="{FF2B5EF4-FFF2-40B4-BE49-F238E27FC236}">
                <a16:creationId xmlns:a16="http://schemas.microsoft.com/office/drawing/2014/main" id="{D8AD4725-8BF4-02E4-3491-9BFD06B44F71}"/>
              </a:ext>
            </a:extLst>
          </p:cNvPr>
          <p:cNvPicPr>
            <a:picLocks noChangeAspect="1"/>
          </p:cNvPicPr>
          <p:nvPr/>
        </p:nvPicPr>
        <p:blipFill>
          <a:blip r:embed="rId6"/>
          <a:stretch>
            <a:fillRect/>
          </a:stretch>
        </p:blipFill>
        <p:spPr>
          <a:xfrm>
            <a:off x="257491" y="5410842"/>
            <a:ext cx="3915321" cy="362001"/>
          </a:xfrm>
          <a:prstGeom prst="rect">
            <a:avLst/>
          </a:prstGeom>
        </p:spPr>
      </p:pic>
      <p:pic>
        <p:nvPicPr>
          <p:cNvPr id="21" name="그림 20">
            <a:extLst>
              <a:ext uri="{FF2B5EF4-FFF2-40B4-BE49-F238E27FC236}">
                <a16:creationId xmlns:a16="http://schemas.microsoft.com/office/drawing/2014/main" id="{EBAA7E45-F9C9-3C96-E47A-CAB643CEE4F9}"/>
              </a:ext>
            </a:extLst>
          </p:cNvPr>
          <p:cNvPicPr>
            <a:picLocks noChangeAspect="1"/>
          </p:cNvPicPr>
          <p:nvPr/>
        </p:nvPicPr>
        <p:blipFill>
          <a:blip r:embed="rId7"/>
          <a:stretch>
            <a:fillRect/>
          </a:stretch>
        </p:blipFill>
        <p:spPr>
          <a:xfrm>
            <a:off x="4772666" y="5848847"/>
            <a:ext cx="3486637" cy="752580"/>
          </a:xfrm>
          <a:prstGeom prst="rect">
            <a:avLst/>
          </a:prstGeom>
        </p:spPr>
      </p:pic>
    </p:spTree>
    <p:extLst>
      <p:ext uri="{BB962C8B-B14F-4D97-AF65-F5344CB8AC3E}">
        <p14:creationId xmlns:p14="http://schemas.microsoft.com/office/powerpoint/2010/main" val="258824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AE83B-C60E-C99A-65DD-26D24C9597FC}"/>
              </a:ext>
            </a:extLst>
          </p:cNvPr>
          <p:cNvSpPr txBox="1"/>
          <p:nvPr/>
        </p:nvSpPr>
        <p:spPr>
          <a:xfrm>
            <a:off x="170695" y="1047286"/>
            <a:ext cx="11850609" cy="2862322"/>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Deep learning is the branch of machine learning</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History of DL is from 1958, perceptron.</a:t>
            </a: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Most of these day’s AI is mostly Deep Learning</a:t>
            </a: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NLP, CV, biology, chemistry…. Even Math DL is becoming powerful monster in this era</a:t>
            </a: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285750" indent="-285750" algn="just" latinLnBrk="0">
              <a:buFont typeface="Arial" panose="020B0604020202020204" pitchFamily="34" charset="0"/>
              <a:buChar char="•"/>
            </a:pPr>
            <a:r>
              <a:rPr lang="en-US" altLang="ko-KR" sz="2000" dirty="0">
                <a:solidFill>
                  <a:srgbClr val="FF0000"/>
                </a:solidFill>
                <a:latin typeface="Malgun Gothic (Body)"/>
                <a:cs typeface="Arial" panose="020B0604020202020204" pitchFamily="34" charset="0"/>
              </a:rPr>
              <a:t>Then… what is difference with the others?</a:t>
            </a: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p:txBody>
      </p:sp>
    </p:spTree>
    <p:extLst>
      <p:ext uri="{BB962C8B-B14F-4D97-AF65-F5344CB8AC3E}">
        <p14:creationId xmlns:p14="http://schemas.microsoft.com/office/powerpoint/2010/main" val="2251755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03AAF57-D96B-2328-9479-9038CE4F5D0D}"/>
              </a:ext>
            </a:extLst>
          </p:cNvPr>
          <p:cNvPicPr>
            <a:picLocks noChangeAspect="1"/>
          </p:cNvPicPr>
          <p:nvPr/>
        </p:nvPicPr>
        <p:blipFill>
          <a:blip r:embed="rId2"/>
          <a:stretch>
            <a:fillRect/>
          </a:stretch>
        </p:blipFill>
        <p:spPr>
          <a:xfrm>
            <a:off x="2308633" y="892184"/>
            <a:ext cx="7109554" cy="5766639"/>
          </a:xfrm>
          <a:prstGeom prst="rect">
            <a:avLst/>
          </a:prstGeom>
        </p:spPr>
      </p:pic>
      <p:sp>
        <p:nvSpPr>
          <p:cNvPr id="4" name="TextBox 3">
            <a:extLst>
              <a:ext uri="{FF2B5EF4-FFF2-40B4-BE49-F238E27FC236}">
                <a16:creationId xmlns:a16="http://schemas.microsoft.com/office/drawing/2014/main" id="{860B9B7E-3D3D-FBD9-A6FD-52F5BC12B4A7}"/>
              </a:ext>
            </a:extLst>
          </p:cNvPr>
          <p:cNvSpPr txBox="1"/>
          <p:nvPr/>
        </p:nvSpPr>
        <p:spPr>
          <a:xfrm>
            <a:off x="190502" y="114302"/>
            <a:ext cx="9815649" cy="523220"/>
          </a:xfrm>
          <a:prstGeom prst="rect">
            <a:avLst/>
          </a:prstGeom>
          <a:noFill/>
        </p:spPr>
        <p:txBody>
          <a:bodyPr wrap="square" rtlCol="0">
            <a:spAutoFit/>
          </a:bodyPr>
          <a:lstStyle/>
          <a:p>
            <a:pPr latinLnBrk="0"/>
            <a:r>
              <a:rPr lang="en-US" altLang="ko-KR" sz="2800" dirty="0">
                <a:solidFill>
                  <a:schemeClr val="bg1"/>
                </a:solidFill>
                <a:latin typeface="Malgun Gothic (Body)"/>
              </a:rPr>
              <a:t>Experiment</a:t>
            </a:r>
          </a:p>
        </p:txBody>
      </p:sp>
    </p:spTree>
    <p:extLst>
      <p:ext uri="{BB962C8B-B14F-4D97-AF65-F5344CB8AC3E}">
        <p14:creationId xmlns:p14="http://schemas.microsoft.com/office/powerpoint/2010/main" val="1816680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D0D6-77F5-60E1-2AAB-14176650D59A}"/>
            </a:ext>
          </a:extLst>
        </p:cNvPr>
        <p:cNvGrpSpPr/>
        <p:nvPr/>
      </p:nvGrpSpPr>
      <p:grpSpPr>
        <a:xfrm>
          <a:off x="0" y="0"/>
          <a:ext cx="0" cy="0"/>
          <a:chOff x="0" y="0"/>
          <a:chExt cx="0" cy="0"/>
        </a:xfrm>
      </p:grpSpPr>
      <p:pic>
        <p:nvPicPr>
          <p:cNvPr id="7" name="그림 6">
            <a:extLst>
              <a:ext uri="{FF2B5EF4-FFF2-40B4-BE49-F238E27FC236}">
                <a16:creationId xmlns:a16="http://schemas.microsoft.com/office/drawing/2014/main" id="{A06667B4-324B-5867-D2AA-7D55453D0FB8}"/>
              </a:ext>
            </a:extLst>
          </p:cNvPr>
          <p:cNvPicPr>
            <a:picLocks noChangeAspect="1"/>
          </p:cNvPicPr>
          <p:nvPr/>
        </p:nvPicPr>
        <p:blipFill>
          <a:blip r:embed="rId2"/>
          <a:stretch>
            <a:fillRect/>
          </a:stretch>
        </p:blipFill>
        <p:spPr>
          <a:xfrm>
            <a:off x="2961837" y="2766703"/>
            <a:ext cx="6363588" cy="3724795"/>
          </a:xfrm>
          <a:prstGeom prst="rect">
            <a:avLst/>
          </a:prstGeom>
        </p:spPr>
      </p:pic>
      <p:pic>
        <p:nvPicPr>
          <p:cNvPr id="9" name="그림 8">
            <a:extLst>
              <a:ext uri="{FF2B5EF4-FFF2-40B4-BE49-F238E27FC236}">
                <a16:creationId xmlns:a16="http://schemas.microsoft.com/office/drawing/2014/main" id="{B555D459-561E-E3A4-E330-1E1D0299CBB4}"/>
              </a:ext>
            </a:extLst>
          </p:cNvPr>
          <p:cNvPicPr>
            <a:picLocks noChangeAspect="1"/>
          </p:cNvPicPr>
          <p:nvPr/>
        </p:nvPicPr>
        <p:blipFill>
          <a:blip r:embed="rId3"/>
          <a:stretch>
            <a:fillRect/>
          </a:stretch>
        </p:blipFill>
        <p:spPr>
          <a:xfrm>
            <a:off x="2866574" y="1142139"/>
            <a:ext cx="6458851" cy="1733792"/>
          </a:xfrm>
          <a:prstGeom prst="rect">
            <a:avLst/>
          </a:prstGeom>
        </p:spPr>
      </p:pic>
    </p:spTree>
    <p:extLst>
      <p:ext uri="{BB962C8B-B14F-4D97-AF65-F5344CB8AC3E}">
        <p14:creationId xmlns:p14="http://schemas.microsoft.com/office/powerpoint/2010/main" val="2322334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FCC16E-366E-EFAA-8014-C5F6EF0D6EC6}"/>
              </a:ext>
            </a:extLst>
          </p:cNvPr>
          <p:cNvSpPr txBox="1"/>
          <p:nvPr/>
        </p:nvSpPr>
        <p:spPr>
          <a:xfrm>
            <a:off x="142877" y="1860595"/>
            <a:ext cx="11734798" cy="2862322"/>
          </a:xfrm>
          <a:prstGeom prst="rect">
            <a:avLst/>
          </a:prstGeom>
          <a:noFill/>
        </p:spPr>
        <p:txBody>
          <a:bodyPr wrap="square" rtlCol="0">
            <a:spAutoFit/>
          </a:bodyPr>
          <a:lstStyle/>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But in real world, </a:t>
            </a:r>
            <a:r>
              <a:rPr lang="en-US" altLang="ko-KR" sz="2000" dirty="0"/>
              <a:t>Labeled molecular datasets are limited in availability</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Even simple image classification task, at least a million labeled data is required</a:t>
            </a:r>
          </a:p>
          <a:p>
            <a:pPr marL="1200150" lvl="2"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Unlike other domain(CV, NLP), process of labeling on chemistry require real chemical experiment and quantum chemistry calculations which are very time-consuming and capital-intensive</a:t>
            </a: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Directly training GNNs on small labeled molecule datasets in a supervised fashion is prone to over fitting and the trained GNNs can hardly generalize to out of distribution data</a:t>
            </a:r>
          </a:p>
        </p:txBody>
      </p:sp>
    </p:spTree>
    <p:extLst>
      <p:ext uri="{BB962C8B-B14F-4D97-AF65-F5344CB8AC3E}">
        <p14:creationId xmlns:p14="http://schemas.microsoft.com/office/powerpoint/2010/main" val="3846555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F7E43-E0D5-6C4E-8BC6-6B554EBABC4B}"/>
              </a:ext>
            </a:extLst>
          </p:cNvPr>
          <p:cNvSpPr txBox="1"/>
          <p:nvPr/>
        </p:nvSpPr>
        <p:spPr>
          <a:xfrm>
            <a:off x="190502" y="1127170"/>
            <a:ext cx="11734798" cy="2246769"/>
          </a:xfrm>
          <a:prstGeom prst="rect">
            <a:avLst/>
          </a:prstGeom>
          <a:noFill/>
        </p:spPr>
        <p:txBody>
          <a:bodyPr wrap="square" rtlCol="0">
            <a:spAutoFit/>
          </a:bodyPr>
          <a:lstStyle/>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From a long time ago, NLP domain suffer same issue with molecular learning.</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Lack of labeled data but abundant un-labeled data </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They suggest “Pre-training” paradigm which is most dominant solution of these day AI</a:t>
            </a:r>
          </a:p>
          <a:p>
            <a:pPr marL="1657350" lvl="3" indent="-285750" algn="just" latinLnBrk="0">
              <a:buFont typeface="Arial" panose="020B0604020202020204" pitchFamily="34" charset="0"/>
              <a:buChar char="•"/>
            </a:pPr>
            <a:r>
              <a:rPr lang="en-US" altLang="ko-KR" sz="2000" dirty="0">
                <a:latin typeface="Malgun Gothic (Body)"/>
                <a:cs typeface="Arial" panose="020B0604020202020204" pitchFamily="34" charset="0"/>
              </a:rPr>
              <a:t>ChatGPT – GPT stand for “Generative </a:t>
            </a:r>
            <a:r>
              <a:rPr lang="en-US" altLang="ko-KR" sz="2000" dirty="0">
                <a:solidFill>
                  <a:srgbClr val="FF0000"/>
                </a:solidFill>
                <a:latin typeface="Malgun Gothic (Body)"/>
                <a:cs typeface="Arial" panose="020B0604020202020204" pitchFamily="34" charset="0"/>
              </a:rPr>
              <a:t>Pre-trained</a:t>
            </a:r>
            <a:r>
              <a:rPr lang="en-US" altLang="ko-KR" sz="2000" dirty="0">
                <a:latin typeface="Malgun Gothic (Body)"/>
                <a:cs typeface="Arial" panose="020B0604020202020204" pitchFamily="34" charset="0"/>
              </a:rPr>
              <a:t> Transformer model”</a:t>
            </a:r>
          </a:p>
          <a:p>
            <a:pPr marL="1657350" lvl="3"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Not predict label of data, but predict masking word that we masked</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After “Pre-training” then do “Fine-tuning”</a:t>
            </a:r>
          </a:p>
        </p:txBody>
      </p:sp>
      <p:pic>
        <p:nvPicPr>
          <p:cNvPr id="4" name="그림 3">
            <a:extLst>
              <a:ext uri="{FF2B5EF4-FFF2-40B4-BE49-F238E27FC236}">
                <a16:creationId xmlns:a16="http://schemas.microsoft.com/office/drawing/2014/main" id="{06AFD739-5BAF-805E-1F7D-0D30D9B3F734}"/>
              </a:ext>
            </a:extLst>
          </p:cNvPr>
          <p:cNvPicPr>
            <a:picLocks noChangeAspect="1"/>
          </p:cNvPicPr>
          <p:nvPr/>
        </p:nvPicPr>
        <p:blipFill>
          <a:blip r:embed="rId2"/>
          <a:stretch>
            <a:fillRect/>
          </a:stretch>
        </p:blipFill>
        <p:spPr>
          <a:xfrm>
            <a:off x="2976562" y="3484062"/>
            <a:ext cx="6238875" cy="2685394"/>
          </a:xfrm>
          <a:prstGeom prst="rect">
            <a:avLst/>
          </a:prstGeom>
        </p:spPr>
      </p:pic>
    </p:spTree>
    <p:extLst>
      <p:ext uri="{BB962C8B-B14F-4D97-AF65-F5344CB8AC3E}">
        <p14:creationId xmlns:p14="http://schemas.microsoft.com/office/powerpoint/2010/main" val="335716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64988-9B0C-6C66-076D-13EB280840AA}"/>
              </a:ext>
            </a:extLst>
          </p:cNvPr>
          <p:cNvSpPr txBox="1"/>
          <p:nvPr/>
        </p:nvSpPr>
        <p:spPr>
          <a:xfrm>
            <a:off x="190502" y="1127170"/>
            <a:ext cx="11734798" cy="4093428"/>
          </a:xfrm>
          <a:prstGeom prst="rect">
            <a:avLst/>
          </a:prstGeom>
          <a:noFill/>
        </p:spPr>
        <p:txBody>
          <a:bodyPr wrap="square" rtlCol="0">
            <a:spAutoFit/>
          </a:bodyPr>
          <a:lstStyle/>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The fundamental idea of “pre-training” is “there are transfer knowledge between pre-training task and down-stream task.</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Predicting masked word has universal information in NLP domain task</a:t>
            </a:r>
          </a:p>
          <a:p>
            <a:pPr marL="1200150" lvl="2"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Similar with NLP, molecular learning also do masking</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Node(Atom) level masking</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Subgraph(functional group, motif .</a:t>
            </a:r>
            <a:r>
              <a:rPr lang="en-US" altLang="ko-KR" sz="2000" dirty="0" err="1">
                <a:latin typeface="Malgun Gothic (Body)"/>
                <a:cs typeface="Arial" panose="020B0604020202020204" pitchFamily="34" charset="0"/>
              </a:rPr>
              <a:t>etc</a:t>
            </a:r>
            <a:r>
              <a:rPr lang="en-US" altLang="ko-KR" sz="2000" dirty="0">
                <a:latin typeface="Malgun Gothic (Body)"/>
                <a:cs typeface="Arial" panose="020B0604020202020204" pitchFamily="34" charset="0"/>
              </a:rPr>
              <a:t>) level masking</a:t>
            </a:r>
          </a:p>
          <a:p>
            <a:pPr marL="1200150" lvl="2"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a:p>
            <a:pPr marL="742950" lvl="1" indent="-285750" algn="just" latinLnBrk="0">
              <a:buFont typeface="Arial" panose="020B0604020202020204" pitchFamily="34" charset="0"/>
              <a:buChar char="•"/>
            </a:pPr>
            <a:r>
              <a:rPr lang="en-US" altLang="ko-KR" sz="2000" dirty="0">
                <a:latin typeface="Malgun Gothic (Body)"/>
                <a:cs typeface="Arial" panose="020B0604020202020204" pitchFamily="34" charset="0"/>
              </a:rPr>
              <a:t>And </a:t>
            </a:r>
            <a:r>
              <a:rPr lang="en-US" altLang="ko-KR" sz="2000" dirty="0">
                <a:solidFill>
                  <a:srgbClr val="0070C0"/>
                </a:solidFill>
                <a:latin typeface="Malgun Gothic (Body)"/>
                <a:cs typeface="Arial" panose="020B0604020202020204" pitchFamily="34" charset="0"/>
              </a:rPr>
              <a:t>MORE</a:t>
            </a: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Graph level Pretext Task</a:t>
            </a:r>
          </a:p>
          <a:p>
            <a:pPr marL="1657350" lvl="3" indent="-285750" algn="just" latinLnBrk="0">
              <a:buFont typeface="Arial" panose="020B0604020202020204" pitchFamily="34" charset="0"/>
              <a:buChar char="•"/>
            </a:pPr>
            <a:r>
              <a:rPr lang="en-US" altLang="ko-KR" sz="2000" dirty="0">
                <a:latin typeface="Malgun Gothic (Body)"/>
                <a:cs typeface="Arial" panose="020B0604020202020204" pitchFamily="34" charset="0"/>
              </a:rPr>
              <a:t>Predict </a:t>
            </a:r>
            <a:r>
              <a:rPr lang="en-US" altLang="ko-KR" sz="2000" dirty="0" err="1">
                <a:latin typeface="Malgun Gothic (Body)"/>
                <a:cs typeface="Arial" panose="020B0604020202020204" pitchFamily="34" charset="0"/>
              </a:rPr>
              <a:t>MolMR</a:t>
            </a:r>
            <a:r>
              <a:rPr lang="en-US" altLang="ko-KR" sz="2000" dirty="0">
                <a:latin typeface="Malgun Gothic (Body)"/>
                <a:cs typeface="Arial" panose="020B0604020202020204" pitchFamily="34" charset="0"/>
              </a:rPr>
              <a:t>, </a:t>
            </a:r>
            <a:r>
              <a:rPr lang="en-US" altLang="ko-KR" sz="2000" dirty="0" err="1">
                <a:latin typeface="Malgun Gothic (Body)"/>
                <a:cs typeface="Arial" panose="020B0604020202020204" pitchFamily="34" charset="0"/>
              </a:rPr>
              <a:t>MolWt</a:t>
            </a:r>
            <a:r>
              <a:rPr lang="en-US" altLang="ko-KR" sz="2000" dirty="0">
                <a:latin typeface="Malgun Gothic (Body)"/>
                <a:cs typeface="Arial" panose="020B0604020202020204" pitchFamily="34" charset="0"/>
              </a:rPr>
              <a:t>, </a:t>
            </a:r>
            <a:r>
              <a:rPr lang="en-US" altLang="ko-KR" sz="2000" dirty="0" err="1">
                <a:latin typeface="Malgun Gothic (Body)"/>
                <a:cs typeface="Arial" panose="020B0604020202020204" pitchFamily="34" charset="0"/>
              </a:rPr>
              <a:t>LogP</a:t>
            </a:r>
            <a:endParaRPr lang="en-US" altLang="ko-KR" sz="2000" dirty="0">
              <a:latin typeface="Malgun Gothic (Body)"/>
              <a:cs typeface="Arial" panose="020B0604020202020204" pitchFamily="34" charset="0"/>
            </a:endParaRPr>
          </a:p>
          <a:p>
            <a:pPr marL="1200150" lvl="2" indent="-285750" algn="just" latinLnBrk="0">
              <a:buFont typeface="Arial" panose="020B0604020202020204" pitchFamily="34" charset="0"/>
              <a:buChar char="•"/>
            </a:pPr>
            <a:r>
              <a:rPr lang="en-US" altLang="ko-KR" sz="2000" dirty="0">
                <a:latin typeface="Malgun Gothic (Body)"/>
                <a:cs typeface="Arial" panose="020B0604020202020204" pitchFamily="34" charset="0"/>
              </a:rPr>
              <a:t>3D level Pretext Task</a:t>
            </a:r>
          </a:p>
          <a:p>
            <a:pPr marL="1657350" lvl="3" indent="-285750" algn="just" latinLnBrk="0">
              <a:buFont typeface="Arial" panose="020B0604020202020204" pitchFamily="34" charset="0"/>
              <a:buChar char="•"/>
            </a:pPr>
            <a:r>
              <a:rPr lang="en-US" altLang="ko-KR" sz="2000" dirty="0">
                <a:latin typeface="Malgun Gothic (Body)"/>
                <a:cs typeface="Arial" panose="020B0604020202020204" pitchFamily="34" charset="0"/>
              </a:rPr>
              <a:t>Predict 3D structure when only 2D topology structure is given</a:t>
            </a:r>
          </a:p>
        </p:txBody>
      </p:sp>
    </p:spTree>
    <p:extLst>
      <p:ext uri="{BB962C8B-B14F-4D97-AF65-F5344CB8AC3E}">
        <p14:creationId xmlns:p14="http://schemas.microsoft.com/office/powerpoint/2010/main" val="1895014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C5680C-5B76-CD21-E5B7-3E251F562FE3}"/>
              </a:ext>
            </a:extLst>
          </p:cNvPr>
          <p:cNvSpPr txBox="1"/>
          <p:nvPr/>
        </p:nvSpPr>
        <p:spPr>
          <a:xfrm>
            <a:off x="228601" y="1946320"/>
            <a:ext cx="11734798" cy="3170099"/>
          </a:xfrm>
          <a:prstGeom prst="rect">
            <a:avLst/>
          </a:prstGeom>
          <a:noFill/>
        </p:spPr>
        <p:txBody>
          <a:bodyPr wrap="square" rtlCol="0">
            <a:spAutoFit/>
          </a:bodyPr>
          <a:lstStyle/>
          <a:p>
            <a:pPr lvl="1" algn="just" latinLnBrk="0"/>
            <a:r>
              <a:rPr lang="en-US" altLang="ko-KR" sz="10000" dirty="0">
                <a:solidFill>
                  <a:srgbClr val="0070C0"/>
                </a:solidFill>
                <a:latin typeface="Malgun Gothic (Body)"/>
                <a:cs typeface="Arial" panose="020B0604020202020204" pitchFamily="34" charset="0"/>
              </a:rPr>
              <a:t>MORE!!!!!!!!!!!!!!!!!!!!!!!!!!!!!!!!!!!!!!!!!!!!!!!!!!</a:t>
            </a:r>
          </a:p>
        </p:txBody>
      </p:sp>
    </p:spTree>
    <p:extLst>
      <p:ext uri="{BB962C8B-B14F-4D97-AF65-F5344CB8AC3E}">
        <p14:creationId xmlns:p14="http://schemas.microsoft.com/office/powerpoint/2010/main" val="1328338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CB7EB7B-4DD6-EB62-79D7-76FE4AB8FD67}"/>
              </a:ext>
            </a:extLst>
          </p:cNvPr>
          <p:cNvPicPr>
            <a:picLocks noChangeAspect="1"/>
          </p:cNvPicPr>
          <p:nvPr/>
        </p:nvPicPr>
        <p:blipFill>
          <a:blip r:embed="rId2"/>
          <a:stretch>
            <a:fillRect/>
          </a:stretch>
        </p:blipFill>
        <p:spPr>
          <a:xfrm>
            <a:off x="1857375" y="1307103"/>
            <a:ext cx="8149097" cy="4917761"/>
          </a:xfrm>
          <a:prstGeom prst="rect">
            <a:avLst/>
          </a:prstGeom>
        </p:spPr>
      </p:pic>
      <p:sp>
        <p:nvSpPr>
          <p:cNvPr id="4" name="TextBox 3">
            <a:extLst>
              <a:ext uri="{FF2B5EF4-FFF2-40B4-BE49-F238E27FC236}">
                <a16:creationId xmlns:a16="http://schemas.microsoft.com/office/drawing/2014/main" id="{4FB57953-9909-E646-C803-0E12D5DE0C83}"/>
              </a:ext>
            </a:extLst>
          </p:cNvPr>
          <p:cNvSpPr txBox="1"/>
          <p:nvPr/>
        </p:nvSpPr>
        <p:spPr>
          <a:xfrm>
            <a:off x="190502" y="114302"/>
            <a:ext cx="9815649" cy="954107"/>
          </a:xfrm>
          <a:prstGeom prst="rect">
            <a:avLst/>
          </a:prstGeom>
          <a:noFill/>
        </p:spPr>
        <p:txBody>
          <a:bodyPr wrap="square" rtlCol="0">
            <a:spAutoFit/>
          </a:bodyPr>
          <a:lstStyle/>
          <a:p>
            <a:pPr latinLnBrk="0"/>
            <a:r>
              <a:rPr lang="en-US" altLang="ko-KR" sz="2800" dirty="0">
                <a:solidFill>
                  <a:schemeClr val="bg1"/>
                </a:solidFill>
                <a:latin typeface="Malgun Gothic (Body)"/>
              </a:rPr>
              <a:t>MORE: Molecule Pretraining with Multi-Level Pretext Task</a:t>
            </a:r>
          </a:p>
          <a:p>
            <a:pPr latinLnBrk="0"/>
            <a:endParaRPr lang="en-US" altLang="ko-KR" sz="2800" dirty="0">
              <a:solidFill>
                <a:schemeClr val="bg1"/>
              </a:solidFill>
              <a:latin typeface="Malgun Gothic (Body)"/>
            </a:endParaRPr>
          </a:p>
        </p:txBody>
      </p:sp>
    </p:spTree>
    <p:extLst>
      <p:ext uri="{BB962C8B-B14F-4D97-AF65-F5344CB8AC3E}">
        <p14:creationId xmlns:p14="http://schemas.microsoft.com/office/powerpoint/2010/main" val="2520897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94FA13A-108F-8BD0-3090-D2C171E70998}"/>
              </a:ext>
            </a:extLst>
          </p:cNvPr>
          <p:cNvPicPr>
            <a:picLocks noChangeAspect="1"/>
          </p:cNvPicPr>
          <p:nvPr/>
        </p:nvPicPr>
        <p:blipFill>
          <a:blip r:embed="rId2"/>
          <a:stretch>
            <a:fillRect/>
          </a:stretch>
        </p:blipFill>
        <p:spPr>
          <a:xfrm>
            <a:off x="2890390" y="1256997"/>
            <a:ext cx="6411220" cy="4344006"/>
          </a:xfrm>
          <a:prstGeom prst="rect">
            <a:avLst/>
          </a:prstGeom>
        </p:spPr>
      </p:pic>
    </p:spTree>
    <p:extLst>
      <p:ext uri="{BB962C8B-B14F-4D97-AF65-F5344CB8AC3E}">
        <p14:creationId xmlns:p14="http://schemas.microsoft.com/office/powerpoint/2010/main" val="2177302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E2DA77-47D6-3C9B-1FBE-D93D6DA22B73}"/>
              </a:ext>
            </a:extLst>
          </p:cNvPr>
          <p:cNvSpPr txBox="1"/>
          <p:nvPr/>
        </p:nvSpPr>
        <p:spPr>
          <a:xfrm>
            <a:off x="190502" y="114302"/>
            <a:ext cx="9815649" cy="523220"/>
          </a:xfrm>
          <a:prstGeom prst="rect">
            <a:avLst/>
          </a:prstGeom>
          <a:noFill/>
        </p:spPr>
        <p:txBody>
          <a:bodyPr wrap="square" rtlCol="0">
            <a:spAutoFit/>
          </a:bodyPr>
          <a:lstStyle/>
          <a:p>
            <a:pPr latinLnBrk="0"/>
            <a:r>
              <a:rPr lang="en-US" altLang="ko-KR" sz="2800" dirty="0">
                <a:solidFill>
                  <a:schemeClr val="bg1"/>
                </a:solidFill>
                <a:latin typeface="Malgun Gothic (Body)"/>
              </a:rPr>
              <a:t>QA</a:t>
            </a:r>
          </a:p>
        </p:txBody>
      </p:sp>
    </p:spTree>
    <p:extLst>
      <p:ext uri="{BB962C8B-B14F-4D97-AF65-F5344CB8AC3E}">
        <p14:creationId xmlns:p14="http://schemas.microsoft.com/office/powerpoint/2010/main" val="258172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39EAAE-7617-4AC5-40B8-CC8E1B3FC743}"/>
              </a:ext>
            </a:extLst>
          </p:cNvPr>
          <p:cNvSpPr txBox="1"/>
          <p:nvPr/>
        </p:nvSpPr>
        <p:spPr>
          <a:xfrm>
            <a:off x="170695" y="1047286"/>
            <a:ext cx="11850609" cy="1631216"/>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The origin of Deep Learning is based on approximation theory</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Inspired by neuron, perception accept inputs, if weighted summation of input is over the threshold then put out 1.</a:t>
            </a:r>
          </a:p>
          <a:p>
            <a:pPr marL="742950" lvl="1" indent="-285750" algn="just" latinLnBrk="0">
              <a:buFont typeface="Arial" panose="020B0604020202020204" pitchFamily="34" charset="0"/>
              <a:buChar char="•"/>
            </a:pPr>
            <a:r>
              <a:rPr lang="en-GB" altLang="ko-KR" sz="2000" dirty="0">
                <a:latin typeface="Malgun Gothic (Body)"/>
                <a:cs typeface="Arial" panose="020B0604020202020204" pitchFamily="34" charset="0"/>
              </a:rPr>
              <a:t>By this function we can express OR, AND operators and the other…..</a:t>
            </a:r>
          </a:p>
          <a:p>
            <a:pPr marL="742950" lvl="1"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p:txBody>
      </p:sp>
      <p:pic>
        <p:nvPicPr>
          <p:cNvPr id="4" name="그림 3">
            <a:extLst>
              <a:ext uri="{FF2B5EF4-FFF2-40B4-BE49-F238E27FC236}">
                <a16:creationId xmlns:a16="http://schemas.microsoft.com/office/drawing/2014/main" id="{83B040CD-DB10-8610-BCA8-DFC04D8ED5B3}"/>
              </a:ext>
            </a:extLst>
          </p:cNvPr>
          <p:cNvPicPr>
            <a:picLocks noChangeAspect="1"/>
          </p:cNvPicPr>
          <p:nvPr/>
        </p:nvPicPr>
        <p:blipFill>
          <a:blip r:embed="rId2"/>
          <a:stretch>
            <a:fillRect/>
          </a:stretch>
        </p:blipFill>
        <p:spPr>
          <a:xfrm>
            <a:off x="754455" y="2385376"/>
            <a:ext cx="6358898" cy="1917377"/>
          </a:xfrm>
          <a:prstGeom prst="rect">
            <a:avLst/>
          </a:prstGeom>
        </p:spPr>
      </p:pic>
      <p:pic>
        <p:nvPicPr>
          <p:cNvPr id="6" name="그림 5">
            <a:extLst>
              <a:ext uri="{FF2B5EF4-FFF2-40B4-BE49-F238E27FC236}">
                <a16:creationId xmlns:a16="http://schemas.microsoft.com/office/drawing/2014/main" id="{85B32D90-EF26-2677-9527-74BA658F0D47}"/>
              </a:ext>
            </a:extLst>
          </p:cNvPr>
          <p:cNvPicPr>
            <a:picLocks noChangeAspect="1"/>
          </p:cNvPicPr>
          <p:nvPr/>
        </p:nvPicPr>
        <p:blipFill>
          <a:blip r:embed="rId3"/>
          <a:stretch>
            <a:fillRect/>
          </a:stretch>
        </p:blipFill>
        <p:spPr>
          <a:xfrm>
            <a:off x="1355854" y="4302753"/>
            <a:ext cx="5156099" cy="2325300"/>
          </a:xfrm>
          <a:prstGeom prst="rect">
            <a:avLst/>
          </a:prstGeom>
        </p:spPr>
      </p:pic>
    </p:spTree>
    <p:extLst>
      <p:ext uri="{BB962C8B-B14F-4D97-AF65-F5344CB8AC3E}">
        <p14:creationId xmlns:p14="http://schemas.microsoft.com/office/powerpoint/2010/main" val="35914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74ED0-6E83-0F08-C993-93F0B9C82712}"/>
              </a:ext>
            </a:extLst>
          </p:cNvPr>
          <p:cNvSpPr txBox="1"/>
          <p:nvPr/>
        </p:nvSpPr>
        <p:spPr>
          <a:xfrm>
            <a:off x="170695" y="1047286"/>
            <a:ext cx="11850609" cy="400110"/>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But 1969, Marvin Minsky prove perceptron fu</a:t>
            </a:r>
            <a:r>
              <a:rPr lang="en-US" altLang="ko-KR" sz="2000" dirty="0">
                <a:latin typeface="Malgun Gothic (Body)"/>
                <a:cs typeface="Arial" panose="020B0604020202020204" pitchFamily="34" charset="0"/>
              </a:rPr>
              <a:t>n</a:t>
            </a:r>
            <a:r>
              <a:rPr lang="en-GB" altLang="ko-KR" sz="2000" dirty="0" err="1">
                <a:latin typeface="Malgun Gothic (Body)"/>
                <a:cs typeface="Arial" panose="020B0604020202020204" pitchFamily="34" charset="0"/>
              </a:rPr>
              <a:t>ction</a:t>
            </a:r>
            <a:r>
              <a:rPr lang="en-GB" altLang="ko-KR" sz="2000" dirty="0">
                <a:latin typeface="Malgun Gothic (Body)"/>
                <a:cs typeface="Arial" panose="020B0604020202020204" pitchFamily="34" charset="0"/>
              </a:rPr>
              <a:t> can’t solve XOR problem.</a:t>
            </a:r>
            <a:endParaRPr lang="en-US" altLang="ko-KR" sz="2000" dirty="0">
              <a:latin typeface="Malgun Gothic (Body)"/>
              <a:cs typeface="Arial" panose="020B0604020202020204" pitchFamily="34" charset="0"/>
            </a:endParaRPr>
          </a:p>
        </p:txBody>
      </p:sp>
      <p:pic>
        <p:nvPicPr>
          <p:cNvPr id="4" name="그림 3">
            <a:extLst>
              <a:ext uri="{FF2B5EF4-FFF2-40B4-BE49-F238E27FC236}">
                <a16:creationId xmlns:a16="http://schemas.microsoft.com/office/drawing/2014/main" id="{3DF4790A-7F87-E0F2-2B4B-D671D0EEF80B}"/>
              </a:ext>
            </a:extLst>
          </p:cNvPr>
          <p:cNvPicPr>
            <a:picLocks noChangeAspect="1"/>
          </p:cNvPicPr>
          <p:nvPr/>
        </p:nvPicPr>
        <p:blipFill>
          <a:blip r:embed="rId2"/>
          <a:stretch>
            <a:fillRect/>
          </a:stretch>
        </p:blipFill>
        <p:spPr>
          <a:xfrm>
            <a:off x="3225691" y="1754661"/>
            <a:ext cx="5212137" cy="4845533"/>
          </a:xfrm>
          <a:prstGeom prst="rect">
            <a:avLst/>
          </a:prstGeom>
        </p:spPr>
      </p:pic>
    </p:spTree>
    <p:extLst>
      <p:ext uri="{BB962C8B-B14F-4D97-AF65-F5344CB8AC3E}">
        <p14:creationId xmlns:p14="http://schemas.microsoft.com/office/powerpoint/2010/main" val="3516605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C2C4C2-70F0-35E8-6A5C-FFF79B9870C6}"/>
              </a:ext>
            </a:extLst>
          </p:cNvPr>
          <p:cNvSpPr txBox="1"/>
          <p:nvPr/>
        </p:nvSpPr>
        <p:spPr>
          <a:xfrm>
            <a:off x="170695" y="1047286"/>
            <a:ext cx="11850609" cy="1938992"/>
          </a:xfrm>
          <a:prstGeom prst="rect">
            <a:avLst/>
          </a:prstGeom>
          <a:noFill/>
        </p:spPr>
        <p:txBody>
          <a:bodyPr wrap="square" rtlCol="0">
            <a:spAutoFit/>
          </a:bodyPr>
          <a:lstStyle/>
          <a:p>
            <a:pPr marL="285750" indent="-285750" algn="just" latinLnBrk="0">
              <a:buFont typeface="Arial" panose="020B0604020202020204" pitchFamily="34" charset="0"/>
              <a:buChar char="•"/>
            </a:pPr>
            <a:r>
              <a:rPr lang="en-GB" altLang="ko-KR" sz="2000" dirty="0">
                <a:solidFill>
                  <a:srgbClr val="FF0000"/>
                </a:solidFill>
                <a:latin typeface="Malgun Gothic (Body)"/>
                <a:cs typeface="Arial" panose="020B0604020202020204" pitchFamily="34" charset="0"/>
              </a:rPr>
              <a:t>B</a:t>
            </a:r>
            <a:r>
              <a:rPr lang="en-GB" altLang="ko-KR" sz="2000" dirty="0">
                <a:solidFill>
                  <a:srgbClr val="0070C0"/>
                </a:solidFill>
                <a:latin typeface="Malgun Gothic (Body)"/>
                <a:cs typeface="Arial" panose="020B0604020202020204" pitchFamily="34" charset="0"/>
              </a:rPr>
              <a:t>u</a:t>
            </a:r>
            <a:r>
              <a:rPr lang="en-GB" altLang="ko-KR" sz="2000" dirty="0">
                <a:solidFill>
                  <a:srgbClr val="FFFF00"/>
                </a:solidFill>
                <a:latin typeface="Malgun Gothic (Body)"/>
                <a:cs typeface="Arial" panose="020B0604020202020204" pitchFamily="34" charset="0"/>
              </a:rPr>
              <a:t>t </a:t>
            </a:r>
            <a:r>
              <a:rPr lang="en-GB" altLang="ko-KR" sz="2000" dirty="0">
                <a:latin typeface="Malgun Gothic (Body)"/>
                <a:cs typeface="Arial" panose="020B0604020202020204" pitchFamily="34" charset="0"/>
              </a:rPr>
              <a:t> by stack two layer, we can express XOR operator by using only perceptron.</a:t>
            </a:r>
          </a:p>
          <a:p>
            <a:pPr marL="285750"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285750" indent="-285750" algn="just" latinLnBrk="0">
              <a:buFont typeface="Arial" panose="020B0604020202020204" pitchFamily="34" charset="0"/>
              <a:buChar char="•"/>
            </a:pPr>
            <a:r>
              <a:rPr lang="en-GB" altLang="ko-KR" sz="2000" dirty="0">
                <a:latin typeface="Malgun Gothic (Body)"/>
                <a:cs typeface="Arial" panose="020B0604020202020204" pitchFamily="34" charset="0"/>
              </a:rPr>
              <a:t>1989, George </a:t>
            </a:r>
            <a:r>
              <a:rPr lang="en-GB" altLang="ko-KR" sz="2000" dirty="0" err="1">
                <a:latin typeface="Malgun Gothic (Body)"/>
                <a:cs typeface="Arial" panose="020B0604020202020204" pitchFamily="34" charset="0"/>
              </a:rPr>
              <a:t>cybenko</a:t>
            </a:r>
            <a:r>
              <a:rPr lang="en-GB" altLang="ko-KR" sz="2000" dirty="0">
                <a:latin typeface="Malgun Gothic (Body)"/>
                <a:cs typeface="Arial" panose="020B0604020202020204" pitchFamily="34" charset="0"/>
              </a:rPr>
              <a:t> prove </a:t>
            </a:r>
            <a:r>
              <a:rPr lang="en-GB" altLang="ko-KR" sz="2000" dirty="0" err="1">
                <a:latin typeface="Malgun Gothic (Body)"/>
                <a:cs typeface="Arial" panose="020B0604020202020204" pitchFamily="34" charset="0"/>
              </a:rPr>
              <a:t>perceptrons</a:t>
            </a:r>
            <a:r>
              <a:rPr lang="en-GB" altLang="ko-KR" sz="2000" dirty="0">
                <a:latin typeface="Malgun Gothic (Body)"/>
                <a:cs typeface="Arial" panose="020B0604020202020204" pitchFamily="34" charset="0"/>
              </a:rPr>
              <a:t> with sigmoid fu</a:t>
            </a:r>
            <a:r>
              <a:rPr lang="en-US" altLang="ko-KR" sz="2000" dirty="0" err="1">
                <a:latin typeface="Malgun Gothic (Body)"/>
                <a:cs typeface="Arial" panose="020B0604020202020204" pitchFamily="34" charset="0"/>
              </a:rPr>
              <a:t>nc</a:t>
            </a:r>
            <a:r>
              <a:rPr lang="en-GB" altLang="ko-KR" sz="2000" dirty="0" err="1">
                <a:latin typeface="Malgun Gothic (Body)"/>
                <a:cs typeface="Arial" panose="020B0604020202020204" pitchFamily="34" charset="0"/>
              </a:rPr>
              <a:t>tion</a:t>
            </a:r>
            <a:r>
              <a:rPr lang="en-GB" altLang="ko-KR" sz="2000" dirty="0">
                <a:latin typeface="Malgun Gothic (Body)"/>
                <a:cs typeface="Arial" panose="020B0604020202020204" pitchFamily="34" charset="0"/>
              </a:rPr>
              <a:t> can approximate all continuous function.</a:t>
            </a:r>
          </a:p>
          <a:p>
            <a:pPr marL="285750" indent="-285750" algn="just" latinLnBrk="0">
              <a:buFont typeface="Arial" panose="020B0604020202020204" pitchFamily="34" charset="0"/>
              <a:buChar char="•"/>
            </a:pPr>
            <a:endParaRPr lang="en-GB" altLang="ko-KR" sz="2000" dirty="0">
              <a:latin typeface="Malgun Gothic (Body)"/>
              <a:cs typeface="Arial" panose="020B0604020202020204" pitchFamily="34" charset="0"/>
            </a:endParaRPr>
          </a:p>
          <a:p>
            <a:pPr marL="285750" indent="-285750" algn="just" latinLnBrk="0">
              <a:buFont typeface="Arial" panose="020B0604020202020204" pitchFamily="34" charset="0"/>
              <a:buChar char="•"/>
            </a:pPr>
            <a:endParaRPr lang="en-US" altLang="ko-KR" sz="2000" dirty="0">
              <a:latin typeface="Malgun Gothic (Body)"/>
              <a:cs typeface="Arial" panose="020B0604020202020204" pitchFamily="34" charset="0"/>
            </a:endParaRPr>
          </a:p>
        </p:txBody>
      </p:sp>
      <p:pic>
        <p:nvPicPr>
          <p:cNvPr id="4" name="그림 3">
            <a:extLst>
              <a:ext uri="{FF2B5EF4-FFF2-40B4-BE49-F238E27FC236}">
                <a16:creationId xmlns:a16="http://schemas.microsoft.com/office/drawing/2014/main" id="{2DF3032A-2F81-A874-3B7E-F46D40637F06}"/>
              </a:ext>
            </a:extLst>
          </p:cNvPr>
          <p:cNvPicPr>
            <a:picLocks noChangeAspect="1"/>
          </p:cNvPicPr>
          <p:nvPr/>
        </p:nvPicPr>
        <p:blipFill>
          <a:blip r:embed="rId2"/>
          <a:stretch>
            <a:fillRect/>
          </a:stretch>
        </p:blipFill>
        <p:spPr>
          <a:xfrm>
            <a:off x="1713887" y="2364760"/>
            <a:ext cx="8764223" cy="3848637"/>
          </a:xfrm>
          <a:prstGeom prst="rect">
            <a:avLst/>
          </a:prstGeom>
        </p:spPr>
      </p:pic>
    </p:spTree>
    <p:extLst>
      <p:ext uri="{BB962C8B-B14F-4D97-AF65-F5344CB8AC3E}">
        <p14:creationId xmlns:p14="http://schemas.microsoft.com/office/powerpoint/2010/main" val="178361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972ADAB-9A95-CFDE-D670-2ED08AAF8F71}"/>
              </a:ext>
            </a:extLst>
          </p:cNvPr>
          <p:cNvPicPr>
            <a:picLocks noChangeAspect="1"/>
          </p:cNvPicPr>
          <p:nvPr/>
        </p:nvPicPr>
        <p:blipFill>
          <a:blip r:embed="rId2"/>
          <a:stretch>
            <a:fillRect/>
          </a:stretch>
        </p:blipFill>
        <p:spPr>
          <a:xfrm>
            <a:off x="168788" y="1358018"/>
            <a:ext cx="6247101" cy="4775703"/>
          </a:xfrm>
          <a:prstGeom prst="rect">
            <a:avLst/>
          </a:prstGeom>
        </p:spPr>
      </p:pic>
      <p:pic>
        <p:nvPicPr>
          <p:cNvPr id="8194" name="Picture 2">
            <a:extLst>
              <a:ext uri="{FF2B5EF4-FFF2-40B4-BE49-F238E27FC236}">
                <a16:creationId xmlns:a16="http://schemas.microsoft.com/office/drawing/2014/main" id="{160F1790-4FE0-E2BB-C2E6-84AB0AC93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006" y="1559458"/>
            <a:ext cx="6026590" cy="451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42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FA2F9B8-DCA8-E382-A157-70CA125BE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10" y="1013988"/>
            <a:ext cx="5947261" cy="4667061"/>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AF29FA79-A7C6-01E4-D6AB-E326CDFE5CC9}"/>
              </a:ext>
            </a:extLst>
          </p:cNvPr>
          <p:cNvPicPr>
            <a:picLocks noChangeAspect="1"/>
          </p:cNvPicPr>
          <p:nvPr/>
        </p:nvPicPr>
        <p:blipFill>
          <a:blip r:embed="rId3"/>
          <a:stretch>
            <a:fillRect/>
          </a:stretch>
        </p:blipFill>
        <p:spPr>
          <a:xfrm>
            <a:off x="6709474" y="1826866"/>
            <a:ext cx="4933674" cy="3204268"/>
          </a:xfrm>
          <a:prstGeom prst="rect">
            <a:avLst/>
          </a:prstGeom>
        </p:spPr>
      </p:pic>
    </p:spTree>
    <p:extLst>
      <p:ext uri="{BB962C8B-B14F-4D97-AF65-F5344CB8AC3E}">
        <p14:creationId xmlns:p14="http://schemas.microsoft.com/office/powerpoint/2010/main" val="33326766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11252</TotalTime>
  <Words>1436</Words>
  <Application>Microsoft Office PowerPoint</Application>
  <PresentationFormat>와이드스크린</PresentationFormat>
  <Paragraphs>194</Paragraphs>
  <Slides>48</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48</vt:i4>
      </vt:variant>
    </vt:vector>
  </HeadingPairs>
  <TitlesOfParts>
    <vt:vector size="53" baseType="lpstr">
      <vt:lpstr>HY견고딕</vt:lpstr>
      <vt:lpstr>Malgun Gothic (Body)</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서진호</dc:creator>
  <cp:lastModifiedBy>- 양호찬 FKII</cp:lastModifiedBy>
  <cp:revision>87</cp:revision>
  <dcterms:created xsi:type="dcterms:W3CDTF">2024-07-01T13:03:41Z</dcterms:created>
  <dcterms:modified xsi:type="dcterms:W3CDTF">2025-05-01T16:13:04Z</dcterms:modified>
</cp:coreProperties>
</file>